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7"/>
  </p:notesMasterIdLst>
  <p:sldIdLst>
    <p:sldId id="257" r:id="rId5"/>
    <p:sldId id="269" r:id="rId6"/>
    <p:sldId id="298" r:id="rId7"/>
    <p:sldId id="262" r:id="rId8"/>
    <p:sldId id="270" r:id="rId9"/>
    <p:sldId id="271" r:id="rId10"/>
    <p:sldId id="292" r:id="rId11"/>
    <p:sldId id="306" r:id="rId12"/>
    <p:sldId id="293" r:id="rId13"/>
    <p:sldId id="305" r:id="rId14"/>
    <p:sldId id="300" r:id="rId15"/>
    <p:sldId id="299" r:id="rId16"/>
  </p:sldIdLst>
  <p:sldSz cx="12192000" cy="6858000"/>
  <p:notesSz cx="6858000" cy="9144000"/>
  <p:custDataLst>
    <p:tags r:id="rId1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y" initials="JC" lastIdx="1" clrIdx="0">
    <p:extLst>
      <p:ext uri="{19B8F6BF-5375-455C-9EA6-DF929625EA0E}">
        <p15:presenceInfo xmlns:p15="http://schemas.microsoft.com/office/powerpoint/2012/main" userId="Jen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6E6E6"/>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87740" autoAdjust="0"/>
  </p:normalViewPr>
  <p:slideViewPr>
    <p:cSldViewPr snapToGrid="0" showGuides="1">
      <p:cViewPr varScale="1">
        <p:scale>
          <a:sx n="140" d="100"/>
          <a:sy n="140" d="100"/>
        </p:scale>
        <p:origin x="924"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accent5"/>
                </a:solidFill>
                <a:latin typeface="+mn-lt"/>
                <a:ea typeface="+mn-ea"/>
                <a:cs typeface="+mn-cs"/>
              </a:defRPr>
            </a:pPr>
            <a:r>
              <a:rPr lang="en-GB" sz="2400" dirty="0">
                <a:solidFill>
                  <a:schemeClr val="accent5"/>
                </a:solidFill>
              </a:rPr>
              <a:t>Composition of Atmosphere</a:t>
            </a:r>
          </a:p>
        </c:rich>
      </c:tx>
      <c:layout>
        <c:manualLayout>
          <c:xMode val="edge"/>
          <c:yMode val="edge"/>
          <c:x val="0.16284894428643892"/>
          <c:y val="3.1588705811788874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accent5"/>
              </a:solidFill>
              <a:latin typeface="+mn-lt"/>
              <a:ea typeface="+mn-ea"/>
              <a:cs typeface="+mn-cs"/>
            </a:defRPr>
          </a:pPr>
          <a:endParaRPr lang="en-US"/>
        </a:p>
      </c:txPr>
    </c:title>
    <c:autoTitleDeleted val="0"/>
    <c:plotArea>
      <c:layout>
        <c:manualLayout>
          <c:layoutTarget val="inner"/>
          <c:xMode val="edge"/>
          <c:yMode val="edge"/>
          <c:x val="0.10995237593365841"/>
          <c:y val="0.21448749012630863"/>
          <c:w val="0.86356664146834683"/>
          <c:h val="0.65287938693037717"/>
        </c:manualLayout>
      </c:layout>
      <c:barChart>
        <c:barDir val="col"/>
        <c:grouping val="clustered"/>
        <c:varyColors val="0"/>
        <c:ser>
          <c:idx val="0"/>
          <c:order val="0"/>
          <c:tx>
            <c:strRef>
              <c:f>Sheet1!$B$1</c:f>
              <c:strCache>
                <c:ptCount val="1"/>
                <c:pt idx="0">
                  <c:v>Carbon dioxide</c:v>
                </c:pt>
              </c:strCache>
            </c:strRef>
          </c:tx>
          <c:spPr>
            <a:solidFill>
              <a:schemeClr val="accent2"/>
            </a:solidFill>
            <a:ln>
              <a:noFill/>
            </a:ln>
            <a:effectLst/>
          </c:spPr>
          <c:invertIfNegative val="0"/>
          <c:cat>
            <c:strRef>
              <c:f>Sheet1!$A$2:$A$3</c:f>
              <c:strCache>
                <c:ptCount val="2"/>
                <c:pt idx="0">
                  <c:v>Mars</c:v>
                </c:pt>
                <c:pt idx="1">
                  <c:v>Earth</c:v>
                </c:pt>
              </c:strCache>
            </c:strRef>
          </c:cat>
          <c:val>
            <c:numRef>
              <c:f>Sheet1!$B$2:$B$3</c:f>
              <c:numCache>
                <c:formatCode>General</c:formatCode>
                <c:ptCount val="2"/>
                <c:pt idx="0">
                  <c:v>95.1</c:v>
                </c:pt>
                <c:pt idx="1">
                  <c:v>4.0999999999999999E-4</c:v>
                </c:pt>
              </c:numCache>
            </c:numRef>
          </c:val>
          <c:extLst>
            <c:ext xmlns:c16="http://schemas.microsoft.com/office/drawing/2014/chart" uri="{C3380CC4-5D6E-409C-BE32-E72D297353CC}">
              <c16:uniqueId val="{00000000-F710-49C1-8F2D-06FB5B2A9ECA}"/>
            </c:ext>
          </c:extLst>
        </c:ser>
        <c:ser>
          <c:idx val="1"/>
          <c:order val="1"/>
          <c:tx>
            <c:strRef>
              <c:f>Sheet1!$C$1</c:f>
              <c:strCache>
                <c:ptCount val="1"/>
                <c:pt idx="0">
                  <c:v>Nitrogen</c:v>
                </c:pt>
              </c:strCache>
            </c:strRef>
          </c:tx>
          <c:spPr>
            <a:solidFill>
              <a:schemeClr val="accent4"/>
            </a:solidFill>
            <a:ln>
              <a:noFill/>
            </a:ln>
            <a:effectLst/>
          </c:spPr>
          <c:invertIfNegative val="0"/>
          <c:cat>
            <c:strRef>
              <c:f>Sheet1!$A$2:$A$3</c:f>
              <c:strCache>
                <c:ptCount val="2"/>
                <c:pt idx="0">
                  <c:v>Mars</c:v>
                </c:pt>
                <c:pt idx="1">
                  <c:v>Earth</c:v>
                </c:pt>
              </c:strCache>
            </c:strRef>
          </c:cat>
          <c:val>
            <c:numRef>
              <c:f>Sheet1!$C$2:$C$3</c:f>
              <c:numCache>
                <c:formatCode>General</c:formatCode>
                <c:ptCount val="2"/>
                <c:pt idx="0">
                  <c:v>2.6</c:v>
                </c:pt>
                <c:pt idx="1">
                  <c:v>78</c:v>
                </c:pt>
              </c:numCache>
            </c:numRef>
          </c:val>
          <c:extLst>
            <c:ext xmlns:c16="http://schemas.microsoft.com/office/drawing/2014/chart" uri="{C3380CC4-5D6E-409C-BE32-E72D297353CC}">
              <c16:uniqueId val="{00000001-F710-49C1-8F2D-06FB5B2A9ECA}"/>
            </c:ext>
          </c:extLst>
        </c:ser>
        <c:ser>
          <c:idx val="2"/>
          <c:order val="2"/>
          <c:tx>
            <c:strRef>
              <c:f>Sheet1!$D$1</c:f>
              <c:strCache>
                <c:ptCount val="1"/>
                <c:pt idx="0">
                  <c:v>Oxygen</c:v>
                </c:pt>
              </c:strCache>
            </c:strRef>
          </c:tx>
          <c:spPr>
            <a:solidFill>
              <a:schemeClr val="accent6"/>
            </a:solidFill>
            <a:ln>
              <a:noFill/>
            </a:ln>
            <a:effectLst/>
          </c:spPr>
          <c:invertIfNegative val="0"/>
          <c:cat>
            <c:strRef>
              <c:f>Sheet1!$A$2:$A$3</c:f>
              <c:strCache>
                <c:ptCount val="2"/>
                <c:pt idx="0">
                  <c:v>Mars</c:v>
                </c:pt>
                <c:pt idx="1">
                  <c:v>Earth</c:v>
                </c:pt>
              </c:strCache>
            </c:strRef>
          </c:cat>
          <c:val>
            <c:numRef>
              <c:f>Sheet1!$D$2:$D$3</c:f>
              <c:numCache>
                <c:formatCode>General</c:formatCode>
                <c:ptCount val="2"/>
                <c:pt idx="0">
                  <c:v>0.16</c:v>
                </c:pt>
                <c:pt idx="1">
                  <c:v>21</c:v>
                </c:pt>
              </c:numCache>
            </c:numRef>
          </c:val>
          <c:extLst>
            <c:ext xmlns:c16="http://schemas.microsoft.com/office/drawing/2014/chart" uri="{C3380CC4-5D6E-409C-BE32-E72D297353CC}">
              <c16:uniqueId val="{00000002-F710-49C1-8F2D-06FB5B2A9ECA}"/>
            </c:ext>
          </c:extLst>
        </c:ser>
        <c:dLbls>
          <c:showLegendKey val="0"/>
          <c:showVal val="0"/>
          <c:showCatName val="0"/>
          <c:showSerName val="0"/>
          <c:showPercent val="0"/>
          <c:showBubbleSize val="0"/>
        </c:dLbls>
        <c:gapWidth val="219"/>
        <c:overlap val="-27"/>
        <c:axId val="1721167183"/>
        <c:axId val="1721165103"/>
      </c:barChart>
      <c:catAx>
        <c:axId val="1721167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accent5"/>
                </a:solidFill>
                <a:latin typeface="+mn-lt"/>
                <a:ea typeface="+mn-ea"/>
                <a:cs typeface="+mn-cs"/>
              </a:defRPr>
            </a:pPr>
            <a:endParaRPr lang="en-US"/>
          </a:p>
        </c:txPr>
        <c:crossAx val="1721165103"/>
        <c:crosses val="autoZero"/>
        <c:auto val="1"/>
        <c:lblAlgn val="ctr"/>
        <c:lblOffset val="100"/>
        <c:noMultiLvlLbl val="0"/>
      </c:catAx>
      <c:valAx>
        <c:axId val="1721165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accent5"/>
                </a:solidFill>
                <a:latin typeface="+mn-lt"/>
                <a:ea typeface="+mn-ea"/>
                <a:cs typeface="+mn-cs"/>
              </a:defRPr>
            </a:pPr>
            <a:endParaRPr lang="en-US"/>
          </a:p>
        </c:txPr>
        <c:crossAx val="172116718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accent5"/>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0.00705</cdr:x>
      <cdr:y>0.12338</cdr:y>
    </cdr:from>
    <cdr:to>
      <cdr:x>0.15844</cdr:x>
      <cdr:y>0.25331</cdr:y>
    </cdr:to>
    <cdr:sp macro="" textlink="">
      <cdr:nvSpPr>
        <cdr:cNvPr id="2" name="TextBox 1">
          <a:extLst xmlns:a="http://schemas.openxmlformats.org/drawingml/2006/main">
            <a:ext uri="{FF2B5EF4-FFF2-40B4-BE49-F238E27FC236}">
              <a16:creationId xmlns:a16="http://schemas.microsoft.com/office/drawing/2014/main" id="{D38301B9-FFA0-4BBE-82E7-8135B379EEED}"/>
            </a:ext>
          </a:extLst>
        </cdr:cNvPr>
        <cdr:cNvSpPr txBox="1"/>
      </cdr:nvSpPr>
      <cdr:spPr>
        <a:xfrm xmlns:a="http://schemas.openxmlformats.org/drawingml/2006/main">
          <a:off x="37189" y="694479"/>
          <a:ext cx="798652" cy="7312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a:solidFill>
                <a:schemeClr val="accent5"/>
              </a:solidFill>
            </a:rPr>
            <a:t>%</a:t>
          </a:r>
          <a:endParaRPr lang="en-GB" sz="2400" dirty="0">
            <a:solidFill>
              <a:schemeClr val="accent5"/>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BB028-F889-4095-AF9E-103E66A01E45}" type="datetimeFigureOut">
              <a:rPr lang="en-GB" smtClean="0"/>
              <a:t>09/10/2023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47154-DE23-4546-BD0C-E22F0DA0F73C}" type="slidenum">
              <a:rPr lang="en-GB" smtClean="0"/>
              <a:t>‹#›</a:t>
            </a:fld>
            <a:endParaRPr lang="en-GB"/>
          </a:p>
        </p:txBody>
      </p:sp>
    </p:spTree>
    <p:extLst>
      <p:ext uri="{BB962C8B-B14F-4D97-AF65-F5344CB8AC3E}">
        <p14:creationId xmlns:p14="http://schemas.microsoft.com/office/powerpoint/2010/main" val="3773287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Space-X plans for a future Mars base.</a:t>
            </a:r>
          </a:p>
          <a:p>
            <a:endParaRPr lang="en-GB" dirty="0"/>
          </a:p>
        </p:txBody>
      </p:sp>
      <p:sp>
        <p:nvSpPr>
          <p:cNvPr id="4" name="Slide Number Placeholder 3"/>
          <p:cNvSpPr>
            <a:spLocks noGrp="1"/>
          </p:cNvSpPr>
          <p:nvPr>
            <p:ph type="sldNum" sz="quarter" idx="10"/>
          </p:nvPr>
        </p:nvSpPr>
        <p:spPr/>
        <p:txBody>
          <a:bodyPr/>
          <a:lstStyle/>
          <a:p>
            <a:fld id="{B9F47154-DE23-4546-BD0C-E22F0DA0F73C}" type="slidenum">
              <a:rPr lang="en-GB" smtClean="0"/>
              <a:t>1</a:t>
            </a:fld>
            <a:endParaRPr lang="en-GB"/>
          </a:p>
        </p:txBody>
      </p:sp>
    </p:spTree>
    <p:extLst>
      <p:ext uri="{BB962C8B-B14F-4D97-AF65-F5344CB8AC3E}">
        <p14:creationId xmlns:p14="http://schemas.microsoft.com/office/powerpoint/2010/main" val="41485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Power </a:t>
            </a:r>
            <a:r>
              <a:rPr lang="de-DE" sz="1200" b="0" i="0" kern="1200" dirty="0" err="1">
                <a:solidFill>
                  <a:schemeClr val="tx1"/>
                </a:solidFill>
                <a:effectLst/>
                <a:latin typeface="+mn-lt"/>
                <a:ea typeface="+mn-ea"/>
                <a:cs typeface="+mn-cs"/>
              </a:rPr>
              <a:t>systems</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for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robots</a:t>
            </a:r>
            <a:r>
              <a:rPr lang="de-DE" sz="1200" b="0" i="0" kern="1200" dirty="0">
                <a:solidFill>
                  <a:schemeClr val="tx1"/>
                </a:solidFill>
                <a:effectLst/>
                <a:latin typeface="+mn-lt"/>
                <a:ea typeface="+mn-ea"/>
                <a:cs typeface="+mn-cs"/>
              </a:rPr>
              <a:t> on Mars </a:t>
            </a:r>
            <a:r>
              <a:rPr lang="de-DE" sz="1200" b="0" i="0" kern="1200" dirty="0" err="1">
                <a:solidFill>
                  <a:schemeClr val="tx1"/>
                </a:solidFill>
                <a:effectLst/>
                <a:latin typeface="+mn-lt"/>
                <a:ea typeface="+mn-ea"/>
                <a:cs typeface="+mn-cs"/>
              </a:rPr>
              <a:t>have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included</a:t>
            </a:r>
            <a:r>
              <a:rPr lang="de-DE" sz="1200" b="0" i="0" kern="1200" dirty="0">
                <a:solidFill>
                  <a:schemeClr val="tx1"/>
                </a:solidFill>
                <a:effectLst/>
                <a:latin typeface="+mn-lt"/>
                <a:ea typeface="+mn-ea"/>
                <a:cs typeface="+mn-cs"/>
              </a:rPr>
              <a:t> solar </a:t>
            </a:r>
            <a:r>
              <a:rPr lang="de-DE" sz="1200" b="0" i="0" kern="1200" dirty="0" err="1">
                <a:solidFill>
                  <a:schemeClr val="tx1"/>
                </a:solidFill>
                <a:effectLst/>
                <a:latin typeface="+mn-lt"/>
                <a:ea typeface="+mn-ea"/>
                <a:cs typeface="+mn-cs"/>
              </a:rPr>
              <a:t>powered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batteries</a:t>
            </a:r>
            <a:r>
              <a:rPr lang="de-DE" sz="1200" b="0" i="0" kern="1200" dirty="0">
                <a:solidFill>
                  <a:schemeClr val="tx1"/>
                </a:solidFill>
                <a:effectLst/>
                <a:latin typeface="+mn-lt"/>
                <a:ea typeface="+mn-ea"/>
                <a:cs typeface="+mn-cs"/>
              </a:rPr>
              <a:t> and </a:t>
            </a:r>
            <a:r>
              <a:rPr lang="de-DE" sz="1200" b="0" i="0" kern="1200" dirty="0" err="1">
                <a:solidFill>
                  <a:schemeClr val="tx1"/>
                </a:solidFill>
                <a:effectLst/>
                <a:latin typeface="+mn-lt"/>
                <a:ea typeface="+mn-ea"/>
                <a:cs typeface="+mn-cs"/>
              </a:rPr>
              <a:t>plutonium</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powered</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batteries</a:t>
            </a:r>
            <a:r>
              <a:rPr lang="de-DE"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err="1">
                <a:solidFill>
                  <a:schemeClr val="tx1"/>
                </a:solidFill>
                <a:effectLst/>
                <a:latin typeface="+mn-lt"/>
                <a:ea typeface="+mn-ea"/>
                <a:cs typeface="+mn-cs"/>
              </a:rPr>
              <a:t>Missions</a:t>
            </a:r>
            <a:r>
              <a:rPr lang="de-DE" sz="1200" b="0" i="0" kern="1200" dirty="0">
                <a:solidFill>
                  <a:schemeClr val="tx1"/>
                </a:solidFill>
                <a:effectLst/>
                <a:latin typeface="+mn-lt"/>
                <a:ea typeface="+mn-ea"/>
                <a:cs typeface="+mn-cs"/>
              </a:rPr>
              <a:t> will </a:t>
            </a:r>
            <a:r>
              <a:rPr lang="de-DE" sz="1200" b="0" i="0" kern="1200" dirty="0" err="1">
                <a:solidFill>
                  <a:schemeClr val="tx1"/>
                </a:solidFill>
                <a:effectLst/>
                <a:latin typeface="+mn-lt"/>
                <a:ea typeface="+mn-ea"/>
                <a:cs typeface="+mn-cs"/>
              </a:rPr>
              <a:t>be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two</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or</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three</a:t>
            </a:r>
            <a:r>
              <a:rPr lang="de-DE" sz="1200" b="0" i="0" kern="1200" dirty="0">
                <a:solidFill>
                  <a:schemeClr val="tx1"/>
                </a:solidFill>
                <a:effectLst/>
                <a:latin typeface="+mn-lt"/>
                <a:ea typeface="+mn-ea"/>
                <a:cs typeface="+mn-cs"/>
              </a:rPr>
              <a:t> </a:t>
            </a:r>
            <a:r>
              <a:rPr lang="de-DE" sz="1200" b="0" i="0" kern="1200" dirty="0" err="1">
                <a:solidFill>
                  <a:schemeClr val="tx1"/>
                </a:solidFill>
                <a:effectLst/>
                <a:latin typeface="+mn-lt"/>
                <a:ea typeface="+mn-ea"/>
                <a:cs typeface="+mn-cs"/>
              </a:rPr>
              <a:t>years</a:t>
            </a:r>
            <a:r>
              <a:rPr lang="de-DE" sz="1200" b="0" i="0" kern="1200" dirty="0">
                <a:solidFill>
                  <a:schemeClr val="tx1"/>
                </a:solidFill>
                <a:effectLst/>
                <a:latin typeface="+mn-lt"/>
                <a:ea typeface="+mn-ea"/>
                <a:cs typeface="+mn-cs"/>
              </a:rPr>
              <a:t> – </a:t>
            </a:r>
            <a:r>
              <a:rPr lang="de-DE" sz="1200" b="0" i="0" kern="1200" dirty="0" err="1">
                <a:solidFill>
                  <a:schemeClr val="tx1"/>
                </a:solidFill>
                <a:effectLst/>
                <a:latin typeface="+mn-lt"/>
                <a:ea typeface="+mn-ea"/>
                <a:cs typeface="+mn-cs"/>
              </a:rPr>
              <a:t>long</a:t>
            </a:r>
            <a:r>
              <a:rPr lang="de-DE" sz="1200" b="0" i="0" kern="1200" baseline="0" dirty="0">
                <a:solidFill>
                  <a:schemeClr val="tx1"/>
                </a:solidFill>
                <a:effectLst/>
                <a:latin typeface="+mn-lt"/>
                <a:ea typeface="+mn-ea"/>
                <a:cs typeface="+mn-cs"/>
              </a:rPr>
              <a:t> time </a:t>
            </a:r>
            <a:r>
              <a:rPr lang="de-DE" sz="1200" b="0" i="0" kern="1200" baseline="0" dirty="0" err="1">
                <a:solidFill>
                  <a:schemeClr val="tx1"/>
                </a:solidFill>
                <a:effectLst/>
                <a:latin typeface="+mn-lt"/>
                <a:ea typeface="+mn-ea"/>
                <a:cs typeface="+mn-cs"/>
              </a:rPr>
              <a:t>to</a:t>
            </a:r>
            <a:r>
              <a:rPr lang="de-DE" sz="1200" b="0" i="0" kern="1200" baseline="0" dirty="0">
                <a:solidFill>
                  <a:schemeClr val="tx1"/>
                </a:solidFill>
                <a:effectLst/>
                <a:latin typeface="+mn-lt"/>
                <a:ea typeface="+mn-ea"/>
                <a:cs typeface="+mn-cs"/>
              </a:rPr>
              <a:t> live </a:t>
            </a:r>
            <a:r>
              <a:rPr lang="de-DE" sz="1200" b="0" i="0" kern="1200" baseline="0" dirty="0" err="1">
                <a:solidFill>
                  <a:schemeClr val="tx1"/>
                </a:solidFill>
                <a:effectLst/>
                <a:latin typeface="+mn-lt"/>
                <a:ea typeface="+mn-ea"/>
                <a:cs typeface="+mn-cs"/>
              </a:rPr>
              <a:t>together</a:t>
            </a:r>
            <a:r>
              <a:rPr lang="de-DE" sz="1200" b="0" i="0" kern="1200" baseline="0" dirty="0">
                <a:solidFill>
                  <a:schemeClr val="tx1"/>
                </a:solidFill>
                <a:effectLst/>
                <a:latin typeface="+mn-lt"/>
                <a:ea typeface="+mn-ea"/>
                <a:cs typeface="+mn-cs"/>
              </a:rPr>
              <a:t>.</a:t>
            </a:r>
            <a:endParaRPr lang="en-GB" dirty="0"/>
          </a:p>
          <a:p>
            <a:endParaRPr lang="en-GB" dirty="0"/>
          </a:p>
        </p:txBody>
      </p:sp>
      <p:sp>
        <p:nvSpPr>
          <p:cNvPr id="4" name="Slide Number Placeholder 3"/>
          <p:cNvSpPr>
            <a:spLocks noGrp="1"/>
          </p:cNvSpPr>
          <p:nvPr>
            <p:ph type="sldNum" sz="quarter" idx="5"/>
          </p:nvPr>
        </p:nvSpPr>
        <p:spPr/>
        <p:txBody>
          <a:bodyPr/>
          <a:lstStyle/>
          <a:p>
            <a:fld id="{B9F47154-DE23-4546-BD0C-E22F0DA0F73C}" type="slidenum">
              <a:rPr lang="en-GB" smtClean="0"/>
              <a:t>10</a:t>
            </a:fld>
            <a:endParaRPr lang="en-GB"/>
          </a:p>
        </p:txBody>
      </p:sp>
    </p:spTree>
    <p:extLst>
      <p:ext uri="{BB962C8B-B14F-4D97-AF65-F5344CB8AC3E}">
        <p14:creationId xmlns:p14="http://schemas.microsoft.com/office/powerpoint/2010/main" val="386142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345669A-E7B1-45F6-BFE7-934DF375F541}" type="slidenum">
              <a:rPr lang="en-GB" smtClean="0"/>
              <a:t>11</a:t>
            </a:fld>
            <a:endParaRPr lang="en-GB" dirty="0"/>
          </a:p>
        </p:txBody>
      </p:sp>
    </p:spTree>
    <p:extLst>
      <p:ext uri="{BB962C8B-B14F-4D97-AF65-F5344CB8AC3E}">
        <p14:creationId xmlns:p14="http://schemas.microsoft.com/office/powerpoint/2010/main" val="1033100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345669A-E7B1-45F6-BFE7-934DF375F541}" type="slidenum">
              <a:rPr lang="en-GB" smtClean="0"/>
              <a:t>12</a:t>
            </a:fld>
            <a:endParaRPr lang="en-GB" dirty="0"/>
          </a:p>
        </p:txBody>
      </p:sp>
    </p:spTree>
    <p:extLst>
      <p:ext uri="{BB962C8B-B14F-4D97-AF65-F5344CB8AC3E}">
        <p14:creationId xmlns:p14="http://schemas.microsoft.com/office/powerpoint/2010/main" val="44354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Mars is 230 million km (143 million mi)</a:t>
            </a:r>
            <a:r>
              <a:rPr lang="de-DE" sz="1200" b="0" i="0" kern="1200" baseline="0" dirty="0">
                <a:solidFill>
                  <a:schemeClr val="tx1"/>
                </a:solidFill>
                <a:effectLst/>
                <a:latin typeface="+mn-lt"/>
                <a:ea typeface="+mn-ea"/>
                <a:cs typeface="+mn-cs"/>
              </a:rPr>
              <a:t> away from the Sun on </a:t>
            </a:r>
            <a:r>
              <a:rPr lang="de-DE" sz="1200" b="0" i="0" kern="1200" baseline="0" dirty="0" err="1">
                <a:solidFill>
                  <a:schemeClr val="tx1"/>
                </a:solidFill>
                <a:effectLst/>
                <a:latin typeface="+mn-lt"/>
                <a:ea typeface="+mn-ea"/>
                <a:cs typeface="+mn-cs"/>
              </a:rPr>
              <a:t>average</a:t>
            </a:r>
            <a:r>
              <a:rPr lang="de-DE" sz="1200" b="0" i="0" kern="1200" baseline="0" dirty="0">
                <a:solidFill>
                  <a:schemeClr val="tx1"/>
                </a:solidFill>
                <a:effectLst/>
                <a:latin typeface="+mn-lt"/>
                <a:ea typeface="+mn-ea"/>
                <a:cs typeface="+mn-cs"/>
              </a:rPr>
              <a:t>. This </a:t>
            </a:r>
            <a:r>
              <a:rPr lang="de-DE" sz="1200" b="0" i="0" kern="1200" baseline="0" dirty="0" err="1">
                <a:solidFill>
                  <a:schemeClr val="tx1"/>
                </a:solidFill>
                <a:effectLst/>
                <a:latin typeface="+mn-lt"/>
                <a:ea typeface="+mn-ea"/>
                <a:cs typeface="+mn-cs"/>
              </a:rPr>
              <a:t>is</a:t>
            </a:r>
            <a:r>
              <a:rPr lang="de-DE" sz="1200" b="0" i="0" kern="1200" baseline="0" dirty="0">
                <a:solidFill>
                  <a:schemeClr val="tx1"/>
                </a:solidFill>
                <a:effectLst/>
                <a:latin typeface="+mn-lt"/>
                <a:ea typeface="+mn-ea"/>
                <a:cs typeface="+mn-cs"/>
              </a:rPr>
              <a:t> an </a:t>
            </a:r>
            <a:r>
              <a:rPr lang="de-DE" sz="1200" b="0" i="0" kern="1200" baseline="0" dirty="0" err="1">
                <a:solidFill>
                  <a:schemeClr val="tx1"/>
                </a:solidFill>
                <a:effectLst/>
                <a:latin typeface="+mn-lt"/>
                <a:ea typeface="+mn-ea"/>
                <a:cs typeface="+mn-cs"/>
              </a:rPr>
              <a:t>average</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figure</a:t>
            </a:r>
            <a:r>
              <a:rPr lang="de-DE" sz="1200" b="0" i="0" kern="1200" baseline="0" dirty="0">
                <a:solidFill>
                  <a:schemeClr val="tx1"/>
                </a:solidFill>
                <a:effectLst/>
                <a:latin typeface="+mn-lt"/>
                <a:ea typeface="+mn-ea"/>
                <a:cs typeface="+mn-cs"/>
              </a:rPr>
              <a:t> due </a:t>
            </a:r>
            <a:r>
              <a:rPr lang="de-DE" sz="1200" b="0" i="0" kern="1200" baseline="0" dirty="0" err="1">
                <a:solidFill>
                  <a:schemeClr val="tx1"/>
                </a:solidFill>
                <a:effectLst/>
                <a:latin typeface="+mn-lt"/>
                <a:ea typeface="+mn-ea"/>
                <a:cs typeface="+mn-cs"/>
              </a:rPr>
              <a:t>to</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the</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eliptical</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shape</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of</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its</a:t>
            </a:r>
            <a:r>
              <a:rPr lang="de-DE" sz="1200" b="0" i="0" kern="1200" baseline="0" dirty="0">
                <a:solidFill>
                  <a:schemeClr val="tx1"/>
                </a:solidFill>
                <a:effectLst/>
                <a:latin typeface="+mn-lt"/>
                <a:ea typeface="+mn-ea"/>
                <a:cs typeface="+mn-cs"/>
              </a:rPr>
              <a:t> </a:t>
            </a:r>
            <a:r>
              <a:rPr lang="de-DE" sz="1200" b="0" i="0" kern="1200" baseline="0" dirty="0" err="1">
                <a:solidFill>
                  <a:schemeClr val="tx1"/>
                </a:solidFill>
                <a:effectLst/>
                <a:latin typeface="+mn-lt"/>
                <a:ea typeface="+mn-ea"/>
                <a:cs typeface="+mn-cs"/>
              </a:rPr>
              <a:t>orbit</a:t>
            </a:r>
            <a:r>
              <a:rPr lang="de-DE" sz="1200" b="0" i="0" kern="1200" baseline="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i="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mn-lt"/>
                <a:ea typeface="+mn-ea"/>
                <a:cs typeface="+mn-cs"/>
              </a:rPr>
              <a:t>Volume 0.15 of Earth.</a:t>
            </a:r>
            <a:endParaRPr lang="en-GB" dirty="0"/>
          </a:p>
        </p:txBody>
      </p:sp>
      <p:sp>
        <p:nvSpPr>
          <p:cNvPr id="4" name="Slide Number Placeholder 3"/>
          <p:cNvSpPr>
            <a:spLocks noGrp="1"/>
          </p:cNvSpPr>
          <p:nvPr>
            <p:ph type="sldNum" sz="quarter" idx="10"/>
          </p:nvPr>
        </p:nvSpPr>
        <p:spPr/>
        <p:txBody>
          <a:bodyPr/>
          <a:lstStyle/>
          <a:p>
            <a:fld id="{C345669A-E7B1-45F6-BFE7-934DF375F541}" type="slidenum">
              <a:rPr lang="en-GB" smtClean="0"/>
              <a:t>2</a:t>
            </a:fld>
            <a:endParaRPr lang="en-GB" dirty="0"/>
          </a:p>
        </p:txBody>
      </p:sp>
    </p:spTree>
    <p:extLst>
      <p:ext uri="{BB962C8B-B14F-4D97-AF65-F5344CB8AC3E}">
        <p14:creationId xmlns:p14="http://schemas.microsoft.com/office/powerpoint/2010/main" val="21999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Proposals from many countries to send manned missions to Mars,</a:t>
            </a:r>
            <a:r>
              <a:rPr lang="en-GB" baseline="0" dirty="0"/>
              <a:t> including USA, Russia, China – but would probably be a joint effort like the ISS.</a:t>
            </a:r>
            <a:endParaRPr lang="en-GB" dirty="0"/>
          </a:p>
        </p:txBody>
      </p:sp>
      <p:sp>
        <p:nvSpPr>
          <p:cNvPr id="4" name="Slide Number Placeholder 3"/>
          <p:cNvSpPr>
            <a:spLocks noGrp="1"/>
          </p:cNvSpPr>
          <p:nvPr>
            <p:ph type="sldNum" sz="quarter" idx="10"/>
          </p:nvPr>
        </p:nvSpPr>
        <p:spPr/>
        <p:txBody>
          <a:bodyPr/>
          <a:lstStyle/>
          <a:p>
            <a:fld id="{C345669A-E7B1-45F6-BFE7-934DF375F541}" type="slidenum">
              <a:rPr lang="en-GB" smtClean="0"/>
              <a:t>3</a:t>
            </a:fld>
            <a:endParaRPr lang="en-GB" dirty="0"/>
          </a:p>
        </p:txBody>
      </p:sp>
    </p:spTree>
    <p:extLst>
      <p:ext uri="{BB962C8B-B14F-4D97-AF65-F5344CB8AC3E}">
        <p14:creationId xmlns:p14="http://schemas.microsoft.com/office/powerpoint/2010/main" val="204986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lumMod val="60000"/>
                    <a:lumOff val="40000"/>
                  </a:schemeClr>
                </a:solidFill>
              </a:rPr>
              <a:t>Spacecraft travels in an elliptical orbit about the Sun such that the spacecraft and Mars will arrive in the same place at the same time.</a:t>
            </a:r>
          </a:p>
          <a:p>
            <a:endParaRPr lang="en-GB" dirty="0"/>
          </a:p>
        </p:txBody>
      </p:sp>
      <p:sp>
        <p:nvSpPr>
          <p:cNvPr id="4" name="Slide Number Placeholder 3"/>
          <p:cNvSpPr>
            <a:spLocks noGrp="1"/>
          </p:cNvSpPr>
          <p:nvPr>
            <p:ph type="sldNum" sz="quarter" idx="10"/>
          </p:nvPr>
        </p:nvSpPr>
        <p:spPr/>
        <p:txBody>
          <a:bodyPr/>
          <a:lstStyle/>
          <a:p>
            <a:fld id="{C345669A-E7B1-45F6-BFE7-934DF375F541}" type="slidenum">
              <a:rPr lang="en-GB" smtClean="0"/>
              <a:t>4</a:t>
            </a:fld>
            <a:endParaRPr lang="en-GB" dirty="0"/>
          </a:p>
        </p:txBody>
      </p:sp>
    </p:spTree>
    <p:extLst>
      <p:ext uri="{BB962C8B-B14F-4D97-AF65-F5344CB8AC3E}">
        <p14:creationId xmlns:p14="http://schemas.microsoft.com/office/powerpoint/2010/main" val="175924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effects of low gravity on humans have been studied since the Apollo missions to the Moon. </a:t>
            </a:r>
          </a:p>
          <a:p>
            <a:r>
              <a:rPr lang="en-US" dirty="0"/>
              <a:t>Health effects can include reduced bone density and muscle wastage. This can lead to join pains and increased risk of bone fractures.</a:t>
            </a:r>
            <a:endParaRPr lang="en-GB" dirty="0"/>
          </a:p>
        </p:txBody>
      </p:sp>
      <p:sp>
        <p:nvSpPr>
          <p:cNvPr id="4" name="Slide Number Placeholder 3"/>
          <p:cNvSpPr>
            <a:spLocks noGrp="1"/>
          </p:cNvSpPr>
          <p:nvPr>
            <p:ph type="sldNum" sz="quarter" idx="10"/>
          </p:nvPr>
        </p:nvSpPr>
        <p:spPr/>
        <p:txBody>
          <a:bodyPr/>
          <a:lstStyle/>
          <a:p>
            <a:fld id="{C345669A-E7B1-45F6-BFE7-934DF375F541}" type="slidenum">
              <a:rPr lang="en-GB" smtClean="0"/>
              <a:t>5</a:t>
            </a:fld>
            <a:endParaRPr lang="en-GB" dirty="0"/>
          </a:p>
        </p:txBody>
      </p:sp>
    </p:spTree>
    <p:extLst>
      <p:ext uri="{BB962C8B-B14F-4D97-AF65-F5344CB8AC3E}">
        <p14:creationId xmlns:p14="http://schemas.microsoft.com/office/powerpoint/2010/main" val="195564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atmosphere is so thin, heat escapes easily. </a:t>
            </a:r>
            <a:r>
              <a:rPr lang="en-US" b="0" i="0" dirty="0">
                <a:solidFill>
                  <a:srgbClr val="3A3A3A"/>
                </a:solidFill>
                <a:effectLst/>
                <a:latin typeface="Metropolis"/>
              </a:rPr>
              <a:t>If you were to stand on the surface of Mars on the equator at noon, it would feel like spring at your feet (24 degrees Celsius) and winter at your head (0 degrees Celsius).</a:t>
            </a:r>
            <a:endParaRPr lang="en-GB" dirty="0"/>
          </a:p>
        </p:txBody>
      </p:sp>
      <p:sp>
        <p:nvSpPr>
          <p:cNvPr id="4" name="Slide Number Placeholder 3"/>
          <p:cNvSpPr>
            <a:spLocks noGrp="1"/>
          </p:cNvSpPr>
          <p:nvPr>
            <p:ph type="sldNum" sz="quarter" idx="10"/>
          </p:nvPr>
        </p:nvSpPr>
        <p:spPr/>
        <p:txBody>
          <a:bodyPr/>
          <a:lstStyle/>
          <a:p>
            <a:fld id="{C345669A-E7B1-45F6-BFE7-934DF375F541}" type="slidenum">
              <a:rPr lang="en-GB" smtClean="0"/>
              <a:t>6</a:t>
            </a:fld>
            <a:endParaRPr lang="en-GB" dirty="0"/>
          </a:p>
        </p:txBody>
      </p:sp>
    </p:spTree>
    <p:extLst>
      <p:ext uri="{BB962C8B-B14F-4D97-AF65-F5344CB8AC3E}">
        <p14:creationId xmlns:p14="http://schemas.microsoft.com/office/powerpoint/2010/main" val="162246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Mars has two permanent polar ice caps, which get smaller during the summer, and increase over the winter. The caps at both poles consist primarily of water ice, although frozen carbon dioxide (dry ice) accumulates as a comparatively thin layer about one metre thick on the north cap in the northern winter, while the south cap has a permanent dry ice cover about 8 m thick.</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northern polar cap has a diameter of about 1000 km during the northern Mars summer, and contains about 1.6 million cubic km of ice – about half the Greenland ice sheet.</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southern polar cap has a diameter of 350 km and a thickness of 3 km.</a:t>
            </a:r>
          </a:p>
        </p:txBody>
      </p:sp>
      <p:sp>
        <p:nvSpPr>
          <p:cNvPr id="4" name="Slide Number Placeholder 3"/>
          <p:cNvSpPr>
            <a:spLocks noGrp="1"/>
          </p:cNvSpPr>
          <p:nvPr>
            <p:ph type="sldNum" sz="quarter" idx="10"/>
          </p:nvPr>
        </p:nvSpPr>
        <p:spPr/>
        <p:txBody>
          <a:bodyPr/>
          <a:lstStyle/>
          <a:p>
            <a:fld id="{C345669A-E7B1-45F6-BFE7-934DF375F541}" type="slidenum">
              <a:rPr lang="en-GB" smtClean="0"/>
              <a:t>7</a:t>
            </a:fld>
            <a:endParaRPr lang="en-GB" dirty="0"/>
          </a:p>
        </p:txBody>
      </p:sp>
    </p:spTree>
    <p:extLst>
      <p:ext uri="{BB962C8B-B14F-4D97-AF65-F5344CB8AC3E}">
        <p14:creationId xmlns:p14="http://schemas.microsoft.com/office/powerpoint/2010/main" val="3480998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Earth’s magnetic sphere forms a giant protective forcefield called the magnetosphere. It deflects radiation from the Sun which is known as ‘solar wind’.</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1000 </a:t>
            </a:r>
            <a:r>
              <a:rPr lang="en-GB" sz="1200" b="0" i="0" kern="1200" dirty="0" err="1">
                <a:solidFill>
                  <a:schemeClr val="tx1"/>
                </a:solidFill>
                <a:effectLst/>
                <a:latin typeface="+mn-lt"/>
                <a:ea typeface="+mn-ea"/>
                <a:cs typeface="+mn-cs"/>
              </a:rPr>
              <a:t>millsieverts</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maximum allowed radiation exposure for NASA astronauts over their career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4000–5000 </a:t>
            </a:r>
            <a:r>
              <a:rPr lang="en-GB" sz="1200" b="0" i="0" kern="1200" dirty="0" err="1">
                <a:solidFill>
                  <a:schemeClr val="tx1"/>
                </a:solidFill>
                <a:effectLst/>
                <a:latin typeface="+mn-lt"/>
                <a:ea typeface="+mn-ea"/>
                <a:cs typeface="+mn-cs"/>
              </a:rPr>
              <a:t>millsieverts</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dose required to kill a human with a 50% risk within 30 days if the dose is received over a very short duration.</a:t>
            </a:r>
            <a:endParaRPr lang="de-DE"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B9F47154-DE23-4546-BD0C-E22F0DA0F73C}" type="slidenum">
              <a:rPr lang="en-GB" smtClean="0"/>
              <a:t>8</a:t>
            </a:fld>
            <a:endParaRPr lang="en-GB"/>
          </a:p>
        </p:txBody>
      </p:sp>
    </p:spTree>
    <p:extLst>
      <p:ext uri="{BB962C8B-B14F-4D97-AF65-F5344CB8AC3E}">
        <p14:creationId xmlns:p14="http://schemas.microsoft.com/office/powerpoint/2010/main" val="913850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Korolev is an ice-filled impact crater located close to the north polar ice. It is 81.4 kilometres (50.6 mi) in diameter and contains about 2,200 cubic kilometres (530 cu mi) of water ice.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ESA’s Mars Express spacecraft detected three underground lakes near the south pole of Mars in 2020.</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Ancient dried up river beds and lakes shows that there used to be liquid water on Mars’ surface, billions of years ago.</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 thin atmosphere and cold temperatures prevent Mars’ clouds from precipitating. Frost may form directly from water in the air </a:t>
            </a:r>
            <a:r>
              <a:rPr lang="en-GB" dirty="0" err="1"/>
              <a:t>feezing</a:t>
            </a:r>
            <a:r>
              <a:rPr lang="en-GB" dirty="0"/>
              <a:t> to the ground.</a:t>
            </a:r>
          </a:p>
        </p:txBody>
      </p:sp>
      <p:sp>
        <p:nvSpPr>
          <p:cNvPr id="4" name="Slide Number Placeholder 3"/>
          <p:cNvSpPr>
            <a:spLocks noGrp="1"/>
          </p:cNvSpPr>
          <p:nvPr>
            <p:ph type="sldNum" sz="quarter" idx="10"/>
          </p:nvPr>
        </p:nvSpPr>
        <p:spPr/>
        <p:txBody>
          <a:bodyPr/>
          <a:lstStyle/>
          <a:p>
            <a:fld id="{C345669A-E7B1-45F6-BFE7-934DF375F541}" type="slidenum">
              <a:rPr lang="en-GB" smtClean="0"/>
              <a:t>9</a:t>
            </a:fld>
            <a:endParaRPr lang="en-GB" dirty="0"/>
          </a:p>
        </p:txBody>
      </p:sp>
    </p:spTree>
    <p:extLst>
      <p:ext uri="{BB962C8B-B14F-4D97-AF65-F5344CB8AC3E}">
        <p14:creationId xmlns:p14="http://schemas.microsoft.com/office/powerpoint/2010/main" val="1363044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35AA93-B6D6-45AF-ABE9-5878BA7844AB}"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3237952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5AA93-B6D6-45AF-ABE9-5878BA7844AB}"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3217701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5AA93-B6D6-45AF-ABE9-5878BA7844AB}"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16363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5AA93-B6D6-45AF-ABE9-5878BA7844AB}"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3637242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35AA93-B6D6-45AF-ABE9-5878BA7844AB}" type="datetimeFigureOut">
              <a:rPr lang="en-GB" smtClean="0"/>
              <a:t>09/10/2023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2802033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35AA93-B6D6-45AF-ABE9-5878BA7844AB}"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3888120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35AA93-B6D6-45AF-ABE9-5878BA7844AB}" type="datetimeFigureOut">
              <a:rPr lang="en-GB" smtClean="0"/>
              <a:t>09/10/2023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4197779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35AA93-B6D6-45AF-ABE9-5878BA7844AB}" type="datetimeFigureOut">
              <a:rPr lang="en-GB" smtClean="0"/>
              <a:t>09/10/2023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2035677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5AA93-B6D6-45AF-ABE9-5878BA7844AB}" type="datetimeFigureOut">
              <a:rPr lang="en-GB" smtClean="0"/>
              <a:t>09/10/2023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318375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35AA93-B6D6-45AF-ABE9-5878BA7844AB}"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3964316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35AA93-B6D6-45AF-ABE9-5878BA7844AB}" type="datetimeFigureOut">
              <a:rPr lang="en-GB" smtClean="0"/>
              <a:t>09/10/2023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E3FD05E-C513-4096-8ED5-D949905A08D1}" type="slidenum">
              <a:rPr lang="en-GB" smtClean="0"/>
              <a:t>‹#›</a:t>
            </a:fld>
            <a:endParaRPr lang="en-GB"/>
          </a:p>
        </p:txBody>
      </p:sp>
    </p:spTree>
    <p:extLst>
      <p:ext uri="{BB962C8B-B14F-4D97-AF65-F5344CB8AC3E}">
        <p14:creationId xmlns:p14="http://schemas.microsoft.com/office/powerpoint/2010/main" val="1378281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10/9/2023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3364171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41457" y="1248630"/>
            <a:ext cx="5515258" cy="1665432"/>
          </a:xfrm>
          <a:prstGeom prst="rect">
            <a:avLst/>
          </a:prstGeom>
        </p:spPr>
      </p:pic>
      <p:pic>
        <p:nvPicPr>
          <p:cNvPr id="11" name="Picture 10" descr="Space-X plans for a future Mars base.&#10;">
            <a:extLst>
              <a:ext uri="{FF2B5EF4-FFF2-40B4-BE49-F238E27FC236}">
                <a16:creationId xmlns:a16="http://schemas.microsoft.com/office/drawing/2014/main" id="{09C2623B-EC93-4617-81A5-463FA2C4E008}"/>
              </a:ext>
            </a:extLst>
          </p:cNvPr>
          <p:cNvPicPr>
            <a:picLocks noChangeAspect="1"/>
          </p:cNvPicPr>
          <p:nvPr/>
        </p:nvPicPr>
        <p:blipFill rotWithShape="1">
          <a:blip r:embed="rId4">
            <a:extLst>
              <a:ext uri="{28A0092B-C50C-407E-A947-70E740481C1C}">
                <a14:useLocalDpi xmlns:a14="http://schemas.microsoft.com/office/drawing/2010/main" val="0"/>
              </a:ext>
            </a:extLst>
          </a:blip>
          <a:srcRect t="-192"/>
          <a:stretch/>
        </p:blipFill>
        <p:spPr>
          <a:xfrm>
            <a:off x="0" y="-12210"/>
            <a:ext cx="12192000" cy="6334430"/>
          </a:xfrm>
          <a:prstGeom prst="rect">
            <a:avLst/>
          </a:prstGeom>
        </p:spPr>
      </p:pic>
      <p:sp>
        <p:nvSpPr>
          <p:cNvPr id="5" name="TextBox 4"/>
          <p:cNvSpPr txBox="1"/>
          <p:nvPr/>
        </p:nvSpPr>
        <p:spPr>
          <a:xfrm>
            <a:off x="6366075" y="0"/>
            <a:ext cx="5453045" cy="2800767"/>
          </a:xfrm>
          <a:prstGeom prst="rect">
            <a:avLst/>
          </a:prstGeom>
          <a:noFill/>
        </p:spPr>
        <p:txBody>
          <a:bodyPr wrap="square" rtlCol="0">
            <a:spAutoFit/>
          </a:bodyPr>
          <a:lstStyle/>
          <a:p>
            <a:pPr algn="r"/>
            <a:r>
              <a:rPr lang="en-GB" sz="8800" b="1" dirty="0">
                <a:solidFill>
                  <a:schemeClr val="accent4"/>
                </a:solidFill>
                <a:latin typeface="Berlin Sans FB Demi" panose="020E0802020502020306" pitchFamily="34" charset="0"/>
              </a:rPr>
              <a:t>Mission to Mars</a:t>
            </a:r>
          </a:p>
        </p:txBody>
      </p:sp>
      <p:sp>
        <p:nvSpPr>
          <p:cNvPr id="2" name="Lightning Bolt 1">
            <a:extLst>
              <a:ext uri="{FF2B5EF4-FFF2-40B4-BE49-F238E27FC236}">
                <a16:creationId xmlns:a16="http://schemas.microsoft.com/office/drawing/2014/main" id="{E59B4818-5B84-48C0-8071-8594776C5722}"/>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Lightning Bolt 6">
            <a:extLst>
              <a:ext uri="{FF2B5EF4-FFF2-40B4-BE49-F238E27FC236}">
                <a16:creationId xmlns:a16="http://schemas.microsoft.com/office/drawing/2014/main" id="{013238F6-8189-49C1-BFB1-D52EFF03D8A0}"/>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Date Placeholder 3">
            <a:extLst>
              <a:ext uri="{FF2B5EF4-FFF2-40B4-BE49-F238E27FC236}">
                <a16:creationId xmlns:a16="http://schemas.microsoft.com/office/drawing/2014/main" id="{7BA9901B-30E0-4DC3-B5EC-395656C6F18F}"/>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764DE79-268F-4C1A-8933-263129D2AF90}" type="datetimeFigureOut">
              <a:rPr lang="en-US" smtClean="0"/>
              <a:pPr/>
              <a:t>10/9/2023</a:t>
            </a:fld>
            <a:endParaRPr lang="en-US" dirty="0"/>
          </a:p>
        </p:txBody>
      </p:sp>
      <p:sp>
        <p:nvSpPr>
          <p:cNvPr id="13" name="Slide Number Placeholder 5">
            <a:extLst>
              <a:ext uri="{FF2B5EF4-FFF2-40B4-BE49-F238E27FC236}">
                <a16:creationId xmlns:a16="http://schemas.microsoft.com/office/drawing/2014/main" id="{35A1D258-0EB8-4259-8054-268BA2192E9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8F63A3B-78C7-47BE-AE5E-E10140E04643}" type="slidenum">
              <a:rPr lang="en-US" smtClean="0"/>
              <a:pPr/>
              <a:t>1</a:t>
            </a:fld>
            <a:endParaRPr lang="en-US" dirty="0"/>
          </a:p>
        </p:txBody>
      </p:sp>
      <p:sp>
        <p:nvSpPr>
          <p:cNvPr id="14" name="Rectangle 13">
            <a:extLst>
              <a:ext uri="{FF2B5EF4-FFF2-40B4-BE49-F238E27FC236}">
                <a16:creationId xmlns:a16="http://schemas.microsoft.com/office/drawing/2014/main" id="{7D21FB37-8D94-4ABD-9BC3-00287CD89C09}"/>
              </a:ext>
            </a:extLst>
          </p:cNvPr>
          <p:cNvSpPr/>
          <p:nvPr/>
        </p:nvSpPr>
        <p:spPr>
          <a:xfrm>
            <a:off x="0" y="6070600"/>
            <a:ext cx="12192000" cy="7874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89851F70-EAA2-4DA7-ABB1-3FC6EA5D09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70499" y="6089529"/>
            <a:ext cx="851001" cy="756260"/>
          </a:xfrm>
          <a:prstGeom prst="rect">
            <a:avLst/>
          </a:prstGeom>
        </p:spPr>
      </p:pic>
      <p:pic>
        <p:nvPicPr>
          <p:cNvPr id="16" name="Picture 15" descr="Text&#10;&#10;Description automatically generated">
            <a:extLst>
              <a:ext uri="{FF2B5EF4-FFF2-40B4-BE49-F238E27FC236}">
                <a16:creationId xmlns:a16="http://schemas.microsoft.com/office/drawing/2014/main" id="{B5C80F3B-B7F0-4EE4-B461-26721348A84C}"/>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0" y="5772862"/>
            <a:ext cx="2447157" cy="1376526"/>
          </a:xfrm>
          <a:prstGeom prst="rect">
            <a:avLst/>
          </a:prstGeom>
        </p:spPr>
      </p:pic>
      <p:sp>
        <p:nvSpPr>
          <p:cNvPr id="17" name="TextBox 16">
            <a:extLst>
              <a:ext uri="{FF2B5EF4-FFF2-40B4-BE49-F238E27FC236}">
                <a16:creationId xmlns:a16="http://schemas.microsoft.com/office/drawing/2014/main" id="{7220465F-38BB-4C6C-98C9-59ED017175A4}"/>
              </a:ext>
            </a:extLst>
          </p:cNvPr>
          <p:cNvSpPr txBox="1"/>
          <p:nvPr/>
        </p:nvSpPr>
        <p:spPr>
          <a:xfrm>
            <a:off x="6413338" y="6206653"/>
            <a:ext cx="5656314" cy="523220"/>
          </a:xfrm>
          <a:prstGeom prst="rect">
            <a:avLst/>
          </a:prstGeom>
          <a:noFill/>
        </p:spPr>
        <p:txBody>
          <a:bodyPr wrap="square">
            <a:spAutoFit/>
          </a:bodyPr>
          <a:lstStyle/>
          <a:p>
            <a:pPr algn="r"/>
            <a:r>
              <a:rPr lang="en-GB" sz="2800" dirty="0">
                <a:solidFill>
                  <a:schemeClr val="bg1"/>
                </a:solidFill>
              </a:rPr>
              <a:t>www.schoolsobservatory.org</a:t>
            </a:r>
            <a:endParaRPr lang="en-GB" sz="2800" dirty="0"/>
          </a:p>
        </p:txBody>
      </p:sp>
      <p:sp>
        <p:nvSpPr>
          <p:cNvPr id="19" name="TextBox 18">
            <a:extLst>
              <a:ext uri="{FF2B5EF4-FFF2-40B4-BE49-F238E27FC236}">
                <a16:creationId xmlns:a16="http://schemas.microsoft.com/office/drawing/2014/main" id="{9B79470F-7781-4190-81A5-A85D13D42D14}"/>
              </a:ext>
            </a:extLst>
          </p:cNvPr>
          <p:cNvSpPr txBox="1"/>
          <p:nvPr/>
        </p:nvSpPr>
        <p:spPr>
          <a:xfrm>
            <a:off x="0" y="66519"/>
            <a:ext cx="7390435" cy="369332"/>
          </a:xfrm>
          <a:prstGeom prst="rect">
            <a:avLst/>
          </a:prstGeom>
          <a:noFill/>
        </p:spPr>
        <p:txBody>
          <a:bodyPr wrap="square">
            <a:spAutoFit/>
          </a:bodyPr>
          <a:lstStyle/>
          <a:p>
            <a:r>
              <a:rPr lang="en-US" b="0" i="0" dirty="0">
                <a:solidFill>
                  <a:srgbClr val="EEEEEE"/>
                </a:solidFill>
                <a:effectLst/>
                <a:latin typeface="ReithSans"/>
              </a:rPr>
              <a:t>Image credit: SpaceX</a:t>
            </a:r>
          </a:p>
        </p:txBody>
      </p:sp>
    </p:spTree>
    <p:extLst>
      <p:ext uri="{BB962C8B-B14F-4D97-AF65-F5344CB8AC3E}">
        <p14:creationId xmlns:p14="http://schemas.microsoft.com/office/powerpoint/2010/main" val="1983007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2D3CDCC0-F3C7-4985-8A58-9CAEB84EE80A}"/>
              </a:ext>
            </a:extLst>
          </p:cNvPr>
          <p:cNvSpPr txBox="1">
            <a:spLocks/>
          </p:cNvSpPr>
          <p:nvPr/>
        </p:nvSpPr>
        <p:spPr>
          <a:xfrm>
            <a:off x="448734" y="274690"/>
            <a:ext cx="5632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solidFill>
                  <a:srgbClr val="FFC000"/>
                </a:solidFill>
                <a:latin typeface="Berlin Sans FB Demi" panose="020E0802020502020306" pitchFamily="34" charset="0"/>
              </a:rPr>
              <a:t>Far from home</a:t>
            </a:r>
          </a:p>
        </p:txBody>
      </p:sp>
      <p:sp>
        <p:nvSpPr>
          <p:cNvPr id="9" name="TextBox 8">
            <a:extLst>
              <a:ext uri="{FF2B5EF4-FFF2-40B4-BE49-F238E27FC236}">
                <a16:creationId xmlns:a16="http://schemas.microsoft.com/office/drawing/2014/main" id="{831DBB6B-57D7-49DA-A4CA-0876BDB3ECBE}"/>
              </a:ext>
            </a:extLst>
          </p:cNvPr>
          <p:cNvSpPr txBox="1"/>
          <p:nvPr/>
        </p:nvSpPr>
        <p:spPr>
          <a:xfrm>
            <a:off x="448734" y="1507610"/>
            <a:ext cx="6565524" cy="1200329"/>
          </a:xfrm>
          <a:prstGeom prst="rect">
            <a:avLst/>
          </a:prstGeom>
          <a:noFill/>
        </p:spPr>
        <p:txBody>
          <a:bodyPr wrap="square" rtlCol="0">
            <a:spAutoFit/>
          </a:bodyPr>
          <a:lstStyle/>
          <a:p>
            <a:r>
              <a:rPr lang="en-US" sz="2400" dirty="0"/>
              <a:t>Too far for supplies to be delivered</a:t>
            </a:r>
          </a:p>
          <a:p>
            <a:r>
              <a:rPr lang="en-US" sz="2400" dirty="0"/>
              <a:t>Takes 20 minutes for messages to reach Earth</a:t>
            </a:r>
          </a:p>
          <a:p>
            <a:endParaRPr lang="en-GB" sz="2400" dirty="0"/>
          </a:p>
        </p:txBody>
      </p:sp>
      <p:pic>
        <p:nvPicPr>
          <p:cNvPr id="6150" name="Picture 6">
            <a:extLst>
              <a:ext uri="{FF2B5EF4-FFF2-40B4-BE49-F238E27FC236}">
                <a16:creationId xmlns:a16="http://schemas.microsoft.com/office/drawing/2014/main" id="{391E5786-AD99-448D-BC1B-E2A77DCC7A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582136" y="-95449"/>
            <a:ext cx="5721753" cy="696612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FCA1703-A455-4F42-9AEC-EF690E371761}"/>
              </a:ext>
            </a:extLst>
          </p:cNvPr>
          <p:cNvSpPr txBox="1"/>
          <p:nvPr/>
        </p:nvSpPr>
        <p:spPr>
          <a:xfrm>
            <a:off x="5894408" y="6398644"/>
            <a:ext cx="6094070" cy="369332"/>
          </a:xfrm>
          <a:prstGeom prst="rect">
            <a:avLst/>
          </a:prstGeom>
          <a:noFill/>
        </p:spPr>
        <p:txBody>
          <a:bodyPr wrap="square">
            <a:spAutoFit/>
          </a:bodyPr>
          <a:lstStyle/>
          <a:p>
            <a:pPr algn="r"/>
            <a:r>
              <a:rPr lang="en-GB" dirty="0">
                <a:solidFill>
                  <a:schemeClr val="bg1"/>
                </a:solidFill>
              </a:rPr>
              <a:t>Image credit: NASA/JPL-Caltech/MSSS/TAMU</a:t>
            </a:r>
          </a:p>
        </p:txBody>
      </p:sp>
      <p:sp>
        <p:nvSpPr>
          <p:cNvPr id="16" name="Rectangle 1">
            <a:extLst>
              <a:ext uri="{FF2B5EF4-FFF2-40B4-BE49-F238E27FC236}">
                <a16:creationId xmlns:a16="http://schemas.microsoft.com/office/drawing/2014/main" id="{618AD731-DDC5-4BD5-93D5-E770D7A14A90}"/>
              </a:ext>
            </a:extLst>
          </p:cNvPr>
          <p:cNvSpPr>
            <a:spLocks noChangeArrowheads="1"/>
          </p:cNvSpPr>
          <p:nvPr/>
        </p:nvSpPr>
        <p:spPr bwMode="auto">
          <a:xfrm>
            <a:off x="6763079" y="112814"/>
            <a:ext cx="5428921" cy="830997"/>
          </a:xfrm>
          <a:prstGeom prst="rect">
            <a:avLst/>
          </a:prstGeom>
          <a:solidFill>
            <a:schemeClr val="accent4"/>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057400" algn="l"/>
              </a:tabLst>
            </a:pPr>
            <a:r>
              <a:rPr kumimoji="0" lang="en-US" altLang="en-US" sz="2400" b="0" i="0" u="none" strike="noStrike" cap="none" normalizeH="0" baseline="0" dirty="0">
                <a:ln>
                  <a:noFill/>
                </a:ln>
                <a:solidFill>
                  <a:schemeClr val="bg1"/>
                </a:solidFill>
                <a:effectLst/>
                <a:latin typeface="nta"/>
              </a:rPr>
              <a:t>The view of the sky on Mars including Earth, taken by the Curiosity Mars Rover.</a:t>
            </a:r>
            <a:endParaRPr kumimoji="0" lang="en-US" altLang="en-US" sz="3200" b="0" i="0" u="none" strike="noStrike" cap="none" normalizeH="0" baseline="0" dirty="0">
              <a:ln>
                <a:noFill/>
              </a:ln>
              <a:solidFill>
                <a:schemeClr val="bg1"/>
              </a:solidFill>
              <a:effectLst/>
              <a:latin typeface="Arial" panose="020B0604020202020204" pitchFamily="34" charset="0"/>
            </a:endParaRPr>
          </a:p>
        </p:txBody>
      </p:sp>
      <p:pic>
        <p:nvPicPr>
          <p:cNvPr id="14" name="Graphic 13" descr="Doctor female with solid fill">
            <a:extLst>
              <a:ext uri="{FF2B5EF4-FFF2-40B4-BE49-F238E27FC236}">
                <a16:creationId xmlns:a16="http://schemas.microsoft.com/office/drawing/2014/main" id="{4801FC43-781A-4BC9-B479-196BA08179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7888" y="4412166"/>
            <a:ext cx="1260000" cy="1260000"/>
          </a:xfrm>
          <a:prstGeom prst="rect">
            <a:avLst/>
          </a:prstGeom>
        </p:spPr>
      </p:pic>
      <p:pic>
        <p:nvPicPr>
          <p:cNvPr id="19" name="Graphic 18" descr="Food Safety with solid fill">
            <a:extLst>
              <a:ext uri="{FF2B5EF4-FFF2-40B4-BE49-F238E27FC236}">
                <a16:creationId xmlns:a16="http://schemas.microsoft.com/office/drawing/2014/main" id="{D42A078D-8930-40E0-A528-8628EFBBE2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84425" y="2324521"/>
            <a:ext cx="1260000" cy="1260000"/>
          </a:xfrm>
          <a:prstGeom prst="rect">
            <a:avLst/>
          </a:prstGeom>
        </p:spPr>
      </p:pic>
      <p:pic>
        <p:nvPicPr>
          <p:cNvPr id="21" name="Graphic 20" descr="Empty battery with solid fill">
            <a:extLst>
              <a:ext uri="{FF2B5EF4-FFF2-40B4-BE49-F238E27FC236}">
                <a16:creationId xmlns:a16="http://schemas.microsoft.com/office/drawing/2014/main" id="{D684D719-57DC-4E89-961D-4ECA61B97E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2607" y="2445899"/>
            <a:ext cx="1260000" cy="1260000"/>
          </a:xfrm>
          <a:prstGeom prst="rect">
            <a:avLst/>
          </a:prstGeom>
        </p:spPr>
      </p:pic>
      <p:pic>
        <p:nvPicPr>
          <p:cNvPr id="23" name="Graphic 22" descr="Mental Health with solid fill">
            <a:extLst>
              <a:ext uri="{FF2B5EF4-FFF2-40B4-BE49-F238E27FC236}">
                <a16:creationId xmlns:a16="http://schemas.microsoft.com/office/drawing/2014/main" id="{08609544-04A6-4FA9-8121-4E897C5604A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7062" y="4202869"/>
            <a:ext cx="1260000" cy="1260000"/>
          </a:xfrm>
          <a:prstGeom prst="rect">
            <a:avLst/>
          </a:prstGeom>
        </p:spPr>
      </p:pic>
      <p:pic>
        <p:nvPicPr>
          <p:cNvPr id="25" name="Graphic 24" descr="Surprised face with solid fill with solid fill">
            <a:extLst>
              <a:ext uri="{FF2B5EF4-FFF2-40B4-BE49-F238E27FC236}">
                <a16:creationId xmlns:a16="http://schemas.microsoft.com/office/drawing/2014/main" id="{B9FDD593-1F26-48D4-B662-A3A679347F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892284" y="3154415"/>
            <a:ext cx="1260000" cy="1260000"/>
          </a:xfrm>
          <a:prstGeom prst="rect">
            <a:avLst/>
          </a:prstGeom>
        </p:spPr>
      </p:pic>
      <p:sp>
        <p:nvSpPr>
          <p:cNvPr id="26" name="TextBox 25">
            <a:extLst>
              <a:ext uri="{FF2B5EF4-FFF2-40B4-BE49-F238E27FC236}">
                <a16:creationId xmlns:a16="http://schemas.microsoft.com/office/drawing/2014/main" id="{86E4C0FF-985E-4110-AC54-F653B574093E}"/>
              </a:ext>
            </a:extLst>
          </p:cNvPr>
          <p:cNvSpPr txBox="1"/>
          <p:nvPr/>
        </p:nvSpPr>
        <p:spPr>
          <a:xfrm>
            <a:off x="874657" y="3353688"/>
            <a:ext cx="1141723" cy="461665"/>
          </a:xfrm>
          <a:prstGeom prst="rect">
            <a:avLst/>
          </a:prstGeom>
          <a:noFill/>
        </p:spPr>
        <p:txBody>
          <a:bodyPr wrap="none" rtlCol="0">
            <a:spAutoFit/>
          </a:bodyPr>
          <a:lstStyle/>
          <a:p>
            <a:r>
              <a:rPr lang="en-US" sz="2400" b="1" dirty="0">
                <a:solidFill>
                  <a:schemeClr val="accent4"/>
                </a:solidFill>
              </a:rPr>
              <a:t>Power?</a:t>
            </a:r>
            <a:endParaRPr lang="en-GB" sz="2400" b="1" dirty="0">
              <a:solidFill>
                <a:schemeClr val="accent4"/>
              </a:solidFill>
            </a:endParaRPr>
          </a:p>
        </p:txBody>
      </p:sp>
      <p:sp>
        <p:nvSpPr>
          <p:cNvPr id="30" name="TextBox 29">
            <a:extLst>
              <a:ext uri="{FF2B5EF4-FFF2-40B4-BE49-F238E27FC236}">
                <a16:creationId xmlns:a16="http://schemas.microsoft.com/office/drawing/2014/main" id="{1F32ACD9-957F-46F2-8980-B8555632D15D}"/>
              </a:ext>
            </a:extLst>
          </p:cNvPr>
          <p:cNvSpPr txBox="1"/>
          <p:nvPr/>
        </p:nvSpPr>
        <p:spPr>
          <a:xfrm>
            <a:off x="2952664" y="3345884"/>
            <a:ext cx="1404192" cy="461665"/>
          </a:xfrm>
          <a:prstGeom prst="rect">
            <a:avLst/>
          </a:prstGeom>
          <a:noFill/>
        </p:spPr>
        <p:txBody>
          <a:bodyPr wrap="square" rtlCol="0">
            <a:spAutoFit/>
          </a:bodyPr>
          <a:lstStyle/>
          <a:p>
            <a:r>
              <a:rPr lang="en-US" sz="2400" b="1" dirty="0">
                <a:solidFill>
                  <a:srgbClr val="92D050"/>
                </a:solidFill>
              </a:rPr>
              <a:t>Food?</a:t>
            </a:r>
            <a:endParaRPr lang="en-GB" sz="2400" b="1" dirty="0">
              <a:solidFill>
                <a:srgbClr val="92D050"/>
              </a:solidFill>
            </a:endParaRPr>
          </a:p>
        </p:txBody>
      </p:sp>
      <p:sp>
        <p:nvSpPr>
          <p:cNvPr id="31" name="TextBox 30">
            <a:extLst>
              <a:ext uri="{FF2B5EF4-FFF2-40B4-BE49-F238E27FC236}">
                <a16:creationId xmlns:a16="http://schemas.microsoft.com/office/drawing/2014/main" id="{56FEF9D2-B4C9-431E-8202-3597E3ADE094}"/>
              </a:ext>
            </a:extLst>
          </p:cNvPr>
          <p:cNvSpPr txBox="1"/>
          <p:nvPr/>
        </p:nvSpPr>
        <p:spPr>
          <a:xfrm>
            <a:off x="658546" y="5372049"/>
            <a:ext cx="1250532" cy="830997"/>
          </a:xfrm>
          <a:prstGeom prst="rect">
            <a:avLst/>
          </a:prstGeom>
          <a:noFill/>
        </p:spPr>
        <p:txBody>
          <a:bodyPr wrap="square" rtlCol="0">
            <a:spAutoFit/>
          </a:bodyPr>
          <a:lstStyle/>
          <a:p>
            <a:pPr algn="ctr"/>
            <a:r>
              <a:rPr lang="en-US" sz="2400" b="1" dirty="0">
                <a:solidFill>
                  <a:schemeClr val="accent2"/>
                </a:solidFill>
              </a:rPr>
              <a:t>Mental health?</a:t>
            </a:r>
            <a:endParaRPr lang="en-GB" sz="2400" b="1" dirty="0">
              <a:solidFill>
                <a:schemeClr val="accent2"/>
              </a:solidFill>
            </a:endParaRPr>
          </a:p>
        </p:txBody>
      </p:sp>
      <p:sp>
        <p:nvSpPr>
          <p:cNvPr id="32" name="TextBox 31">
            <a:extLst>
              <a:ext uri="{FF2B5EF4-FFF2-40B4-BE49-F238E27FC236}">
                <a16:creationId xmlns:a16="http://schemas.microsoft.com/office/drawing/2014/main" id="{34A09210-BB68-4971-B689-3090214D8D2E}"/>
              </a:ext>
            </a:extLst>
          </p:cNvPr>
          <p:cNvSpPr txBox="1"/>
          <p:nvPr/>
        </p:nvSpPr>
        <p:spPr>
          <a:xfrm>
            <a:off x="2962266" y="5583865"/>
            <a:ext cx="1250532" cy="830997"/>
          </a:xfrm>
          <a:prstGeom prst="rect">
            <a:avLst/>
          </a:prstGeom>
          <a:noFill/>
        </p:spPr>
        <p:txBody>
          <a:bodyPr wrap="square" rtlCol="0">
            <a:spAutoFit/>
          </a:bodyPr>
          <a:lstStyle/>
          <a:p>
            <a:pPr algn="ctr"/>
            <a:r>
              <a:rPr lang="en-US" sz="2400" b="1" dirty="0">
                <a:solidFill>
                  <a:schemeClr val="accent5"/>
                </a:solidFill>
              </a:rPr>
              <a:t>Physical health?</a:t>
            </a:r>
            <a:endParaRPr lang="en-GB" sz="2400" b="1" dirty="0">
              <a:solidFill>
                <a:schemeClr val="accent5"/>
              </a:solidFill>
            </a:endParaRPr>
          </a:p>
        </p:txBody>
      </p:sp>
      <p:sp>
        <p:nvSpPr>
          <p:cNvPr id="33" name="TextBox 32">
            <a:extLst>
              <a:ext uri="{FF2B5EF4-FFF2-40B4-BE49-F238E27FC236}">
                <a16:creationId xmlns:a16="http://schemas.microsoft.com/office/drawing/2014/main" id="{79228741-F61C-4992-8180-6E8A621E9364}"/>
              </a:ext>
            </a:extLst>
          </p:cNvPr>
          <p:cNvSpPr txBox="1"/>
          <p:nvPr/>
        </p:nvSpPr>
        <p:spPr>
          <a:xfrm>
            <a:off x="4512692" y="4463907"/>
            <a:ext cx="1887626" cy="461665"/>
          </a:xfrm>
          <a:prstGeom prst="rect">
            <a:avLst/>
          </a:prstGeom>
          <a:noFill/>
        </p:spPr>
        <p:txBody>
          <a:bodyPr wrap="square" rtlCol="0">
            <a:spAutoFit/>
          </a:bodyPr>
          <a:lstStyle/>
          <a:p>
            <a:pPr algn="ctr"/>
            <a:r>
              <a:rPr lang="en-US" sz="2400" b="1" dirty="0">
                <a:solidFill>
                  <a:srgbClr val="FF0000"/>
                </a:solidFill>
              </a:rPr>
              <a:t>Emergency?</a:t>
            </a:r>
            <a:endParaRPr lang="en-GB" sz="2400" b="1" dirty="0">
              <a:solidFill>
                <a:srgbClr val="FF0000"/>
              </a:solidFill>
            </a:endParaRPr>
          </a:p>
        </p:txBody>
      </p:sp>
    </p:spTree>
    <p:extLst>
      <p:ext uri="{BB962C8B-B14F-4D97-AF65-F5344CB8AC3E}">
        <p14:creationId xmlns:p14="http://schemas.microsoft.com/office/powerpoint/2010/main" val="3256393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CA8BBC1-F82A-49B4-BC5F-2F726999BE3B}"/>
              </a:ext>
            </a:extLst>
          </p:cNvPr>
          <p:cNvSpPr txBox="1"/>
          <p:nvPr/>
        </p:nvSpPr>
        <p:spPr>
          <a:xfrm>
            <a:off x="9942653" y="6488668"/>
            <a:ext cx="6962172" cy="369332"/>
          </a:xfrm>
          <a:prstGeom prst="rect">
            <a:avLst/>
          </a:prstGeom>
          <a:noFill/>
        </p:spPr>
        <p:txBody>
          <a:bodyPr wrap="square">
            <a:spAutoFit/>
          </a:bodyPr>
          <a:lstStyle/>
          <a:p>
            <a:r>
              <a:rPr lang="en-GB" dirty="0">
                <a:solidFill>
                  <a:schemeClr val="bg1"/>
                </a:solidFill>
                <a:latin typeface="Arial" panose="020B0604020202020204" pitchFamily="34" charset="0"/>
              </a:rPr>
              <a:t>Image credit: </a:t>
            </a:r>
            <a:r>
              <a:rPr lang="en-GB" b="0" i="0" dirty="0">
                <a:solidFill>
                  <a:schemeClr val="bg1"/>
                </a:solidFill>
                <a:effectLst/>
                <a:latin typeface="Arial" panose="020B0604020202020204" pitchFamily="34" charset="0"/>
              </a:rPr>
              <a:t>NASA</a:t>
            </a:r>
            <a:endParaRPr lang="en-GB" dirty="0">
              <a:solidFill>
                <a:schemeClr val="bg1"/>
              </a:solidFill>
            </a:endParaRPr>
          </a:p>
        </p:txBody>
      </p:sp>
      <p:sp>
        <p:nvSpPr>
          <p:cNvPr id="4" name="Subtitle 2">
            <a:extLst>
              <a:ext uri="{FF2B5EF4-FFF2-40B4-BE49-F238E27FC236}">
                <a16:creationId xmlns:a16="http://schemas.microsoft.com/office/drawing/2014/main" id="{E2DCB48A-E07C-4D25-BEA2-521D5AA882B8}"/>
              </a:ext>
            </a:extLst>
          </p:cNvPr>
          <p:cNvSpPr>
            <a:spLocks noGrp="1"/>
          </p:cNvSpPr>
          <p:nvPr>
            <p:ph type="title"/>
          </p:nvPr>
        </p:nvSpPr>
        <p:spPr>
          <a:xfrm>
            <a:off x="448734" y="274690"/>
            <a:ext cx="5632938" cy="1325563"/>
          </a:xfrm>
        </p:spPr>
        <p:txBody>
          <a:bodyPr>
            <a:normAutofit fontScale="90000"/>
          </a:bodyPr>
          <a:lstStyle/>
          <a:p>
            <a:r>
              <a:rPr lang="en-GB" sz="4800" dirty="0">
                <a:solidFill>
                  <a:srgbClr val="FFC000"/>
                </a:solidFill>
                <a:latin typeface="Berlin Sans FB Demi" panose="020E0802020502020306" pitchFamily="34" charset="0"/>
              </a:rPr>
              <a:t>Challenges Summary </a:t>
            </a:r>
          </a:p>
        </p:txBody>
      </p:sp>
      <p:sp>
        <p:nvSpPr>
          <p:cNvPr id="5" name="Content Placeholder 4">
            <a:extLst>
              <a:ext uri="{FF2B5EF4-FFF2-40B4-BE49-F238E27FC236}">
                <a16:creationId xmlns:a16="http://schemas.microsoft.com/office/drawing/2014/main" id="{BBCB19D9-7D24-434D-953B-7874E405A7D1}"/>
              </a:ext>
            </a:extLst>
          </p:cNvPr>
          <p:cNvSpPr txBox="1">
            <a:spLocks noGrp="1"/>
          </p:cNvSpPr>
          <p:nvPr>
            <p:ph idx="1"/>
          </p:nvPr>
        </p:nvSpPr>
        <p:spPr>
          <a:xfrm>
            <a:off x="448734" y="1600253"/>
            <a:ext cx="6272656" cy="4508927"/>
          </a:xfrm>
          <a:prstGeom prst="rect">
            <a:avLst/>
          </a:prstGeom>
          <a:noFill/>
        </p:spPr>
        <p:txBody>
          <a:bodyPr wrap="square" rtlCol="0">
            <a:spAutoFit/>
          </a:bodyPr>
          <a:lstStyle/>
          <a:p>
            <a:pPr marL="514350" indent="-514350">
              <a:lnSpc>
                <a:spcPct val="100000"/>
              </a:lnSpc>
              <a:spcBef>
                <a:spcPts val="600"/>
              </a:spcBef>
              <a:buFont typeface="Arial" panose="020B0604020202020204" pitchFamily="34" charset="0"/>
              <a:buAutoNum type="arabicPeriod"/>
            </a:pPr>
            <a:r>
              <a:rPr lang="en-GB" dirty="0"/>
              <a:t>Negative effects from reduced gravity.</a:t>
            </a:r>
          </a:p>
          <a:p>
            <a:pPr marL="514350" indent="-514350">
              <a:lnSpc>
                <a:spcPct val="100000"/>
              </a:lnSpc>
              <a:spcBef>
                <a:spcPts val="600"/>
              </a:spcBef>
              <a:buAutoNum type="arabicPeriod"/>
            </a:pPr>
            <a:r>
              <a:rPr lang="en-GB" dirty="0"/>
              <a:t>Lack of oxygen in the atmosphere.</a:t>
            </a:r>
          </a:p>
          <a:p>
            <a:pPr marL="514350" indent="-514350">
              <a:lnSpc>
                <a:spcPct val="100000"/>
              </a:lnSpc>
              <a:spcBef>
                <a:spcPts val="600"/>
              </a:spcBef>
              <a:buFont typeface="Arial" panose="020B0604020202020204" pitchFamily="34" charset="0"/>
              <a:buAutoNum type="arabicPeriod"/>
            </a:pPr>
            <a:r>
              <a:rPr lang="en-GB" dirty="0"/>
              <a:t>Much colder temperatures.</a:t>
            </a:r>
          </a:p>
          <a:p>
            <a:pPr marL="514350" indent="-514350">
              <a:lnSpc>
                <a:spcPct val="100000"/>
              </a:lnSpc>
              <a:spcBef>
                <a:spcPts val="600"/>
              </a:spcBef>
              <a:buFont typeface="Arial" panose="020B0604020202020204" pitchFamily="34" charset="0"/>
              <a:buAutoNum type="arabicPeriod"/>
            </a:pPr>
            <a:r>
              <a:rPr lang="en-GB" dirty="0"/>
              <a:t>Health threat from radiation.</a:t>
            </a:r>
          </a:p>
          <a:p>
            <a:pPr marL="514350" indent="-514350">
              <a:lnSpc>
                <a:spcPct val="100000"/>
              </a:lnSpc>
              <a:spcBef>
                <a:spcPts val="600"/>
              </a:spcBef>
              <a:buAutoNum type="arabicPeriod"/>
            </a:pPr>
            <a:r>
              <a:rPr lang="en-GB" dirty="0"/>
              <a:t>Supplies of water and food.</a:t>
            </a:r>
          </a:p>
          <a:p>
            <a:pPr marL="514350" indent="-514350">
              <a:lnSpc>
                <a:spcPct val="100000"/>
              </a:lnSpc>
              <a:spcBef>
                <a:spcPts val="600"/>
              </a:spcBef>
              <a:buFont typeface="Arial" panose="020B0604020202020204" pitchFamily="34" charset="0"/>
              <a:buAutoNum type="arabicPeriod"/>
            </a:pPr>
            <a:r>
              <a:rPr lang="en-GB" dirty="0"/>
              <a:t>Limited medical facilities.</a:t>
            </a:r>
          </a:p>
          <a:p>
            <a:pPr marL="514350" indent="-514350">
              <a:lnSpc>
                <a:spcPct val="100000"/>
              </a:lnSpc>
              <a:spcBef>
                <a:spcPts val="600"/>
              </a:spcBef>
              <a:buAutoNum type="arabicPeriod"/>
            </a:pPr>
            <a:r>
              <a:rPr lang="en-GB" dirty="0"/>
              <a:t>Where to get reliable energy.</a:t>
            </a:r>
          </a:p>
          <a:p>
            <a:pPr marL="514350" indent="-514350">
              <a:lnSpc>
                <a:spcPct val="100000"/>
              </a:lnSpc>
              <a:spcBef>
                <a:spcPts val="600"/>
              </a:spcBef>
              <a:buAutoNum type="arabicPeriod"/>
            </a:pPr>
            <a:r>
              <a:rPr lang="en-GB" dirty="0"/>
              <a:t>Several humans living in isolated, cramped conditions.</a:t>
            </a:r>
          </a:p>
        </p:txBody>
      </p:sp>
      <p:pic>
        <p:nvPicPr>
          <p:cNvPr id="8" name="Picture 7" descr="A picture containing outdoor, sky, ground, nature&#10;&#10;Description automatically generated">
            <a:extLst>
              <a:ext uri="{FF2B5EF4-FFF2-40B4-BE49-F238E27FC236}">
                <a16:creationId xmlns:a16="http://schemas.microsoft.com/office/drawing/2014/main" id="{273A60D3-2293-4323-A013-6611C00F190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717456" y="0"/>
            <a:ext cx="5474544" cy="6858000"/>
          </a:xfrm>
          <a:prstGeom prst="rect">
            <a:avLst/>
          </a:prstGeom>
        </p:spPr>
      </p:pic>
      <p:sp>
        <p:nvSpPr>
          <p:cNvPr id="9" name="TextBox 8">
            <a:extLst>
              <a:ext uri="{FF2B5EF4-FFF2-40B4-BE49-F238E27FC236}">
                <a16:creationId xmlns:a16="http://schemas.microsoft.com/office/drawing/2014/main" id="{E030D744-F481-43ED-88B4-919CF1E653A9}"/>
              </a:ext>
            </a:extLst>
          </p:cNvPr>
          <p:cNvSpPr txBox="1"/>
          <p:nvPr/>
        </p:nvSpPr>
        <p:spPr>
          <a:xfrm>
            <a:off x="5229828" y="6488668"/>
            <a:ext cx="6962172" cy="369332"/>
          </a:xfrm>
          <a:prstGeom prst="rect">
            <a:avLst/>
          </a:prstGeom>
          <a:noFill/>
        </p:spPr>
        <p:txBody>
          <a:bodyPr wrap="square">
            <a:spAutoFit/>
          </a:bodyPr>
          <a:lstStyle/>
          <a:p>
            <a:pPr algn="r"/>
            <a:r>
              <a:rPr lang="en-GB" dirty="0">
                <a:solidFill>
                  <a:schemeClr val="bg1"/>
                </a:solidFill>
                <a:latin typeface="Arial" panose="020B0604020202020204" pitchFamily="34" charset="0"/>
              </a:rPr>
              <a:t>Image credit: </a:t>
            </a:r>
            <a:r>
              <a:rPr lang="en-GB" b="0" i="0" dirty="0">
                <a:solidFill>
                  <a:schemeClr val="bg1"/>
                </a:solidFill>
                <a:effectLst/>
                <a:latin typeface="Arial" panose="020B0604020202020204" pitchFamily="34" charset="0"/>
              </a:rPr>
              <a:t>NASA</a:t>
            </a:r>
            <a:endParaRPr lang="en-GB" dirty="0">
              <a:solidFill>
                <a:schemeClr val="bg1"/>
              </a:solidFill>
            </a:endParaRPr>
          </a:p>
        </p:txBody>
      </p:sp>
    </p:spTree>
    <p:extLst>
      <p:ext uri="{BB962C8B-B14F-4D97-AF65-F5344CB8AC3E}">
        <p14:creationId xmlns:p14="http://schemas.microsoft.com/office/powerpoint/2010/main" val="1264346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D6467AA-FE22-47F2-A1AC-41723997380D}"/>
              </a:ext>
            </a:extLst>
          </p:cNvPr>
          <p:cNvGrpSpPr/>
          <p:nvPr/>
        </p:nvGrpSpPr>
        <p:grpSpPr>
          <a:xfrm>
            <a:off x="5844397" y="0"/>
            <a:ext cx="6347603" cy="6907378"/>
            <a:chOff x="5844397" y="0"/>
            <a:chExt cx="6347603" cy="6907378"/>
          </a:xfrm>
        </p:grpSpPr>
        <p:pic>
          <p:nvPicPr>
            <p:cNvPr id="7" name="Picture 6">
              <a:extLst>
                <a:ext uri="{FF2B5EF4-FFF2-40B4-BE49-F238E27FC236}">
                  <a16:creationId xmlns:a16="http://schemas.microsoft.com/office/drawing/2014/main" id="{015492CB-42EE-48F9-901F-E5ACADFF34F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44397" y="0"/>
              <a:ext cx="6347603" cy="6907378"/>
            </a:xfrm>
            <a:prstGeom prst="rect">
              <a:avLst/>
            </a:prstGeom>
          </p:spPr>
        </p:pic>
        <p:sp>
          <p:nvSpPr>
            <p:cNvPr id="9" name="TextBox 8">
              <a:extLst>
                <a:ext uri="{FF2B5EF4-FFF2-40B4-BE49-F238E27FC236}">
                  <a16:creationId xmlns:a16="http://schemas.microsoft.com/office/drawing/2014/main" id="{D32C6318-AD3A-4238-95CD-688F5DB0D3E7}"/>
                </a:ext>
              </a:extLst>
            </p:cNvPr>
            <p:cNvSpPr txBox="1"/>
            <p:nvPr/>
          </p:nvSpPr>
          <p:spPr>
            <a:xfrm>
              <a:off x="8018061" y="6386179"/>
              <a:ext cx="3942304" cy="369332"/>
            </a:xfrm>
            <a:prstGeom prst="rect">
              <a:avLst/>
            </a:prstGeom>
            <a:noFill/>
          </p:spPr>
          <p:txBody>
            <a:bodyPr wrap="square" rtlCol="0">
              <a:spAutoFit/>
            </a:bodyPr>
            <a:lstStyle/>
            <a:p>
              <a:r>
                <a:rPr lang="en-GB" b="0" i="0" dirty="0">
                  <a:solidFill>
                    <a:schemeClr val="accent4"/>
                  </a:solidFill>
                  <a:effectLst/>
                  <a:latin typeface="Montserrat"/>
                </a:rPr>
                <a:t>Image credit: NASA/JPL-Caltech</a:t>
              </a:r>
              <a:endParaRPr lang="en-GB" dirty="0">
                <a:solidFill>
                  <a:schemeClr val="accent4"/>
                </a:solidFill>
              </a:endParaRPr>
            </a:p>
          </p:txBody>
        </p:sp>
      </p:grpSp>
      <p:sp>
        <p:nvSpPr>
          <p:cNvPr id="4" name="Subtitle 2">
            <a:extLst>
              <a:ext uri="{FF2B5EF4-FFF2-40B4-BE49-F238E27FC236}">
                <a16:creationId xmlns:a16="http://schemas.microsoft.com/office/drawing/2014/main" id="{E2DCB48A-E07C-4D25-BEA2-521D5AA882B8}"/>
              </a:ext>
            </a:extLst>
          </p:cNvPr>
          <p:cNvSpPr>
            <a:spLocks noGrp="1"/>
          </p:cNvSpPr>
          <p:nvPr>
            <p:ph type="title"/>
          </p:nvPr>
        </p:nvSpPr>
        <p:spPr>
          <a:xfrm>
            <a:off x="560246" y="158785"/>
            <a:ext cx="6743379" cy="1325563"/>
          </a:xfrm>
        </p:spPr>
        <p:txBody>
          <a:bodyPr>
            <a:normAutofit/>
          </a:bodyPr>
          <a:lstStyle/>
          <a:p>
            <a:r>
              <a:rPr lang="en-GB" sz="4800" dirty="0">
                <a:solidFill>
                  <a:srgbClr val="FFC000"/>
                </a:solidFill>
                <a:latin typeface="Berlin Sans FB Demi" panose="020E0802020502020306" pitchFamily="34" charset="0"/>
              </a:rPr>
              <a:t>Your Activity</a:t>
            </a:r>
          </a:p>
        </p:txBody>
      </p:sp>
      <p:sp>
        <p:nvSpPr>
          <p:cNvPr id="5" name="Content Placeholder 4">
            <a:extLst>
              <a:ext uri="{FF2B5EF4-FFF2-40B4-BE49-F238E27FC236}">
                <a16:creationId xmlns:a16="http://schemas.microsoft.com/office/drawing/2014/main" id="{BBCB19D9-7D24-434D-953B-7874E405A7D1}"/>
              </a:ext>
            </a:extLst>
          </p:cNvPr>
          <p:cNvSpPr txBox="1">
            <a:spLocks noGrp="1"/>
          </p:cNvSpPr>
          <p:nvPr>
            <p:ph idx="1"/>
          </p:nvPr>
        </p:nvSpPr>
        <p:spPr>
          <a:xfrm>
            <a:off x="560246" y="1291972"/>
            <a:ext cx="5115725" cy="4770537"/>
          </a:xfrm>
          <a:prstGeom prst="rect">
            <a:avLst/>
          </a:prstGeom>
          <a:noFill/>
        </p:spPr>
        <p:txBody>
          <a:bodyPr wrap="square" rtlCol="0">
            <a:spAutoFit/>
          </a:bodyPr>
          <a:lstStyle/>
          <a:p>
            <a:pPr marL="0" indent="0">
              <a:lnSpc>
                <a:spcPct val="100000"/>
              </a:lnSpc>
              <a:spcBef>
                <a:spcPts val="600"/>
              </a:spcBef>
              <a:buNone/>
            </a:pPr>
            <a:r>
              <a:rPr lang="en-US" sz="2400" dirty="0"/>
              <a:t>As a team, create a base camp on Mars, that would allow people to live there for a long time. Remember to label everything in your base camp. </a:t>
            </a:r>
          </a:p>
          <a:p>
            <a:pPr marL="0" indent="0">
              <a:lnSpc>
                <a:spcPct val="100000"/>
              </a:lnSpc>
              <a:spcBef>
                <a:spcPts val="600"/>
              </a:spcBef>
              <a:buNone/>
            </a:pPr>
            <a:endParaRPr lang="en-GB" sz="800" dirty="0">
              <a:solidFill>
                <a:schemeClr val="accent5"/>
              </a:solidFill>
            </a:endParaRPr>
          </a:p>
          <a:p>
            <a:pPr marL="0" indent="0">
              <a:lnSpc>
                <a:spcPct val="100000"/>
              </a:lnSpc>
              <a:spcBef>
                <a:spcPts val="600"/>
              </a:spcBef>
              <a:buNone/>
            </a:pPr>
            <a:r>
              <a:rPr lang="en-GB" dirty="0">
                <a:solidFill>
                  <a:schemeClr val="accent2"/>
                </a:solidFill>
              </a:rPr>
              <a:t>You will need</a:t>
            </a:r>
          </a:p>
          <a:p>
            <a:pPr marL="0" indent="0">
              <a:lnSpc>
                <a:spcPct val="100000"/>
              </a:lnSpc>
              <a:spcBef>
                <a:spcPts val="600"/>
              </a:spcBef>
              <a:buNone/>
            </a:pPr>
            <a:r>
              <a:rPr lang="en-GB" sz="2400" dirty="0"/>
              <a:t>Pencils, rulers, crayons.</a:t>
            </a:r>
          </a:p>
          <a:p>
            <a:pPr marL="0" indent="0">
              <a:lnSpc>
                <a:spcPct val="100000"/>
              </a:lnSpc>
              <a:spcBef>
                <a:spcPts val="600"/>
              </a:spcBef>
              <a:buNone/>
            </a:pPr>
            <a:endParaRPr lang="en-GB" sz="800" dirty="0">
              <a:solidFill>
                <a:schemeClr val="accent5"/>
              </a:solidFill>
            </a:endParaRPr>
          </a:p>
          <a:p>
            <a:pPr marL="0" indent="0">
              <a:lnSpc>
                <a:spcPct val="100000"/>
              </a:lnSpc>
              <a:spcBef>
                <a:spcPts val="600"/>
              </a:spcBef>
              <a:buNone/>
            </a:pPr>
            <a:r>
              <a:rPr lang="en-GB" dirty="0">
                <a:solidFill>
                  <a:schemeClr val="accent2"/>
                </a:solidFill>
              </a:rPr>
              <a:t>Consider</a:t>
            </a:r>
          </a:p>
          <a:p>
            <a:pPr marL="457200" indent="-457200">
              <a:lnSpc>
                <a:spcPct val="100000"/>
              </a:lnSpc>
              <a:spcBef>
                <a:spcPts val="600"/>
              </a:spcBef>
              <a:buAutoNum type="arabicPeriod"/>
            </a:pPr>
            <a:r>
              <a:rPr lang="en-GB" sz="2400" dirty="0"/>
              <a:t>Basic requirements for life?</a:t>
            </a:r>
          </a:p>
          <a:p>
            <a:pPr marL="457200" indent="-457200">
              <a:lnSpc>
                <a:spcPct val="100000"/>
              </a:lnSpc>
              <a:spcBef>
                <a:spcPts val="600"/>
              </a:spcBef>
              <a:buAutoNum type="arabicPeriod"/>
            </a:pPr>
            <a:r>
              <a:rPr lang="en-GB" sz="2400" dirty="0"/>
              <a:t>How to support life beyond Earth?</a:t>
            </a:r>
          </a:p>
          <a:p>
            <a:pPr marL="457200" indent="-457200">
              <a:lnSpc>
                <a:spcPct val="100000"/>
              </a:lnSpc>
              <a:spcBef>
                <a:spcPts val="600"/>
              </a:spcBef>
              <a:buAutoNum type="arabicPeriod"/>
            </a:pPr>
            <a:r>
              <a:rPr lang="en-GB" sz="2400" dirty="0"/>
              <a:t>What will your base camp need?</a:t>
            </a:r>
          </a:p>
        </p:txBody>
      </p:sp>
    </p:spTree>
    <p:extLst>
      <p:ext uri="{BB962C8B-B14F-4D97-AF65-F5344CB8AC3E}">
        <p14:creationId xmlns:p14="http://schemas.microsoft.com/office/powerpoint/2010/main" val="211532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CB19D9-7D24-434D-953B-7874E405A7D1}"/>
              </a:ext>
            </a:extLst>
          </p:cNvPr>
          <p:cNvSpPr txBox="1">
            <a:spLocks noGrp="1"/>
          </p:cNvSpPr>
          <p:nvPr>
            <p:ph idx="1"/>
          </p:nvPr>
        </p:nvSpPr>
        <p:spPr>
          <a:xfrm>
            <a:off x="715063" y="1523309"/>
            <a:ext cx="4863005" cy="5047536"/>
          </a:xfrm>
          <a:prstGeom prst="rect">
            <a:avLst/>
          </a:prstGeom>
          <a:noFill/>
        </p:spPr>
        <p:txBody>
          <a:bodyPr wrap="square" rtlCol="0">
            <a:spAutoFit/>
          </a:bodyPr>
          <a:lstStyle/>
          <a:p>
            <a:pPr marL="0" indent="0">
              <a:lnSpc>
                <a:spcPct val="100000"/>
              </a:lnSpc>
              <a:spcBef>
                <a:spcPts val="600"/>
              </a:spcBef>
              <a:buNone/>
            </a:pPr>
            <a:r>
              <a:rPr lang="en-GB" dirty="0">
                <a:solidFill>
                  <a:schemeClr val="accent2"/>
                </a:solidFill>
              </a:rPr>
              <a:t>Basic Data </a:t>
            </a:r>
          </a:p>
          <a:p>
            <a:pPr marL="0" indent="0">
              <a:lnSpc>
                <a:spcPct val="100000"/>
              </a:lnSpc>
              <a:spcBef>
                <a:spcPts val="600"/>
              </a:spcBef>
              <a:buNone/>
            </a:pPr>
            <a:r>
              <a:rPr lang="en-GB" sz="2400" dirty="0"/>
              <a:t>Diameter: 6,779 km (4,217 miles)</a:t>
            </a:r>
          </a:p>
          <a:p>
            <a:pPr marL="0" indent="0">
              <a:lnSpc>
                <a:spcPct val="100000"/>
              </a:lnSpc>
              <a:spcBef>
                <a:spcPts val="600"/>
              </a:spcBef>
              <a:buNone/>
            </a:pPr>
            <a:r>
              <a:rPr lang="en-GB" sz="2400" dirty="0"/>
              <a:t>Rotation: 24 hours, 37 minutes</a:t>
            </a:r>
          </a:p>
          <a:p>
            <a:pPr marL="0" indent="0">
              <a:lnSpc>
                <a:spcPct val="100000"/>
              </a:lnSpc>
              <a:spcBef>
                <a:spcPts val="600"/>
              </a:spcBef>
              <a:buNone/>
            </a:pPr>
            <a:r>
              <a:rPr lang="en-GB" sz="2400" dirty="0"/>
              <a:t>Sun Distance: 230 million km</a:t>
            </a:r>
          </a:p>
          <a:p>
            <a:pPr marL="0" indent="0">
              <a:lnSpc>
                <a:spcPct val="100000"/>
              </a:lnSpc>
              <a:spcBef>
                <a:spcPts val="600"/>
              </a:spcBef>
              <a:buNone/>
            </a:pPr>
            <a:r>
              <a:rPr lang="en-GB" sz="2400" dirty="0"/>
              <a:t>Orbital Period: 687 Earth days</a:t>
            </a:r>
          </a:p>
          <a:p>
            <a:pPr marL="0" indent="0">
              <a:lnSpc>
                <a:spcPct val="100000"/>
              </a:lnSpc>
              <a:spcBef>
                <a:spcPts val="600"/>
              </a:spcBef>
              <a:buNone/>
            </a:pPr>
            <a:endParaRPr lang="en-GB" sz="2400" dirty="0"/>
          </a:p>
          <a:p>
            <a:pPr marL="0" indent="0">
              <a:lnSpc>
                <a:spcPct val="100000"/>
              </a:lnSpc>
              <a:spcBef>
                <a:spcPts val="600"/>
              </a:spcBef>
              <a:buNone/>
            </a:pPr>
            <a:r>
              <a:rPr lang="en-GB" dirty="0">
                <a:solidFill>
                  <a:schemeClr val="accent2"/>
                </a:solidFill>
              </a:rPr>
              <a:t>Compared to Earth</a:t>
            </a:r>
          </a:p>
          <a:p>
            <a:pPr marL="0" indent="0">
              <a:lnSpc>
                <a:spcPct val="100000"/>
              </a:lnSpc>
              <a:spcBef>
                <a:spcPts val="600"/>
              </a:spcBef>
              <a:buNone/>
            </a:pPr>
            <a:r>
              <a:rPr lang="en-GB" sz="2400" dirty="0"/>
              <a:t>Diameter: 53% of Earth</a:t>
            </a:r>
          </a:p>
          <a:p>
            <a:pPr marL="0" indent="0">
              <a:lnSpc>
                <a:spcPct val="100000"/>
              </a:lnSpc>
              <a:spcBef>
                <a:spcPts val="600"/>
              </a:spcBef>
              <a:buNone/>
            </a:pPr>
            <a:r>
              <a:rPr lang="en-GB" sz="2400" dirty="0"/>
              <a:t>Mass: 11% of Earth</a:t>
            </a:r>
          </a:p>
          <a:p>
            <a:pPr marL="0" indent="0">
              <a:lnSpc>
                <a:spcPct val="100000"/>
              </a:lnSpc>
              <a:spcBef>
                <a:spcPts val="600"/>
              </a:spcBef>
              <a:buNone/>
            </a:pPr>
            <a:r>
              <a:rPr lang="en-GB" sz="2400" dirty="0"/>
              <a:t>Sun Distance: 1.5 times as far</a:t>
            </a:r>
          </a:p>
          <a:p>
            <a:pPr marL="0" indent="0">
              <a:lnSpc>
                <a:spcPct val="100000"/>
              </a:lnSpc>
              <a:spcBef>
                <a:spcPts val="600"/>
              </a:spcBef>
              <a:buNone/>
            </a:pPr>
            <a:r>
              <a:rPr lang="en-GB" sz="2400" dirty="0"/>
              <a:t>Length of year: 1.9 times longer</a:t>
            </a:r>
          </a:p>
        </p:txBody>
      </p:sp>
      <p:grpSp>
        <p:nvGrpSpPr>
          <p:cNvPr id="6" name="Group 5">
            <a:extLst>
              <a:ext uri="{FF2B5EF4-FFF2-40B4-BE49-F238E27FC236}">
                <a16:creationId xmlns:a16="http://schemas.microsoft.com/office/drawing/2014/main" id="{34B53F67-94B9-4B9C-8C43-247750259D5D}"/>
              </a:ext>
            </a:extLst>
          </p:cNvPr>
          <p:cNvGrpSpPr/>
          <p:nvPr/>
        </p:nvGrpSpPr>
        <p:grpSpPr>
          <a:xfrm>
            <a:off x="5844397" y="0"/>
            <a:ext cx="6347603" cy="7032510"/>
            <a:chOff x="5844397" y="0"/>
            <a:chExt cx="6347603" cy="703251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44397" y="0"/>
              <a:ext cx="6347603" cy="6907378"/>
            </a:xfrm>
            <a:prstGeom prst="rect">
              <a:avLst/>
            </a:prstGeom>
          </p:spPr>
        </p:pic>
        <p:sp>
          <p:nvSpPr>
            <p:cNvPr id="3" name="TextBox 2">
              <a:extLst>
                <a:ext uri="{FF2B5EF4-FFF2-40B4-BE49-F238E27FC236}">
                  <a16:creationId xmlns:a16="http://schemas.microsoft.com/office/drawing/2014/main" id="{51658E91-37E6-43DF-B20B-AF64EFCCC0B9}"/>
                </a:ext>
              </a:extLst>
            </p:cNvPr>
            <p:cNvSpPr txBox="1"/>
            <p:nvPr/>
          </p:nvSpPr>
          <p:spPr>
            <a:xfrm>
              <a:off x="8215953" y="6386179"/>
              <a:ext cx="3744412" cy="646331"/>
            </a:xfrm>
            <a:prstGeom prst="rect">
              <a:avLst/>
            </a:prstGeom>
            <a:noFill/>
          </p:spPr>
          <p:txBody>
            <a:bodyPr wrap="square" rtlCol="0">
              <a:spAutoFit/>
            </a:bodyPr>
            <a:lstStyle/>
            <a:p>
              <a:r>
                <a:rPr lang="en-GB" b="0" i="0" dirty="0">
                  <a:solidFill>
                    <a:schemeClr val="accent4"/>
                  </a:solidFill>
                  <a:effectLst/>
                  <a:latin typeface="Montserrat"/>
                </a:rPr>
                <a:t>Image credit: NASA/JPL-Caltech</a:t>
              </a:r>
              <a:endParaRPr lang="en-GB" dirty="0">
                <a:solidFill>
                  <a:schemeClr val="accent4"/>
                </a:solidFill>
              </a:endParaRPr>
            </a:p>
          </p:txBody>
        </p:sp>
      </p:grpSp>
      <p:sp>
        <p:nvSpPr>
          <p:cNvPr id="10" name="Subtitle 2">
            <a:extLst>
              <a:ext uri="{FF2B5EF4-FFF2-40B4-BE49-F238E27FC236}">
                <a16:creationId xmlns:a16="http://schemas.microsoft.com/office/drawing/2014/main" id="{0B0D1430-62CB-48C2-995B-EF0B05CB9A34}"/>
              </a:ext>
            </a:extLst>
          </p:cNvPr>
          <p:cNvSpPr txBox="1">
            <a:spLocks/>
          </p:cNvSpPr>
          <p:nvPr/>
        </p:nvSpPr>
        <p:spPr>
          <a:xfrm>
            <a:off x="448734" y="274690"/>
            <a:ext cx="5632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solidFill>
                  <a:srgbClr val="FFC000"/>
                </a:solidFill>
                <a:latin typeface="Berlin Sans FB Demi" panose="020E0802020502020306" pitchFamily="34" charset="0"/>
              </a:rPr>
              <a:t>Intro to Mars</a:t>
            </a:r>
          </a:p>
        </p:txBody>
      </p:sp>
    </p:spTree>
    <p:extLst>
      <p:ext uri="{BB962C8B-B14F-4D97-AF65-F5344CB8AC3E}">
        <p14:creationId xmlns:p14="http://schemas.microsoft.com/office/powerpoint/2010/main" val="4057318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ky, ground, nature&#10;&#10;Description automatically generated">
            <a:extLst>
              <a:ext uri="{FF2B5EF4-FFF2-40B4-BE49-F238E27FC236}">
                <a16:creationId xmlns:a16="http://schemas.microsoft.com/office/drawing/2014/main" id="{42125036-279E-4808-9995-9BF4A81B75E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199451"/>
            <a:ext cx="12192000" cy="7057451"/>
          </a:xfrm>
          <a:prstGeom prst="rect">
            <a:avLst/>
          </a:prstGeom>
        </p:spPr>
      </p:pic>
      <p:sp>
        <p:nvSpPr>
          <p:cNvPr id="5" name="Subtitle 2">
            <a:extLst>
              <a:ext uri="{FF2B5EF4-FFF2-40B4-BE49-F238E27FC236}">
                <a16:creationId xmlns:a16="http://schemas.microsoft.com/office/drawing/2014/main" id="{E2DCB48A-E07C-4D25-BEA2-521D5AA882B8}"/>
              </a:ext>
            </a:extLst>
          </p:cNvPr>
          <p:cNvSpPr txBox="1">
            <a:spLocks/>
          </p:cNvSpPr>
          <p:nvPr/>
        </p:nvSpPr>
        <p:spPr>
          <a:xfrm>
            <a:off x="1067717" y="1204423"/>
            <a:ext cx="10056565" cy="9785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bg1"/>
                </a:solidFill>
                <a:latin typeface="Berlin Sans FB Demi" panose="020E0802020502020306" pitchFamily="34" charset="0"/>
              </a:rPr>
              <a:t>What are the Challenges for </a:t>
            </a:r>
          </a:p>
          <a:p>
            <a:pPr algn="ctr"/>
            <a:r>
              <a:rPr lang="en-GB" sz="5400" dirty="0">
                <a:solidFill>
                  <a:schemeClr val="bg1"/>
                </a:solidFill>
                <a:latin typeface="Berlin Sans FB Demi" panose="020E0802020502020306" pitchFamily="34" charset="0"/>
              </a:rPr>
              <a:t>Humans Exploring Mars?</a:t>
            </a:r>
          </a:p>
        </p:txBody>
      </p:sp>
      <p:sp>
        <p:nvSpPr>
          <p:cNvPr id="2" name="Lightning Bolt 1">
            <a:extLst>
              <a:ext uri="{FF2B5EF4-FFF2-40B4-BE49-F238E27FC236}">
                <a16:creationId xmlns:a16="http://schemas.microsoft.com/office/drawing/2014/main" id="{91AE38D0-85E9-4B4A-9120-B6DD21131EB8}"/>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Lightning Bolt 2">
            <a:extLst>
              <a:ext uri="{FF2B5EF4-FFF2-40B4-BE49-F238E27FC236}">
                <a16:creationId xmlns:a16="http://schemas.microsoft.com/office/drawing/2014/main" id="{8CF9F309-4CC0-494F-9318-5800E14B308F}"/>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Lightning Bolt 3">
            <a:extLst>
              <a:ext uri="{FF2B5EF4-FFF2-40B4-BE49-F238E27FC236}">
                <a16:creationId xmlns:a16="http://schemas.microsoft.com/office/drawing/2014/main" id="{0BEEEBEB-19E0-4445-8C57-F871DB023A76}"/>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Lightning Bolt 5">
            <a:extLst>
              <a:ext uri="{FF2B5EF4-FFF2-40B4-BE49-F238E27FC236}">
                <a16:creationId xmlns:a16="http://schemas.microsoft.com/office/drawing/2014/main" id="{BD6CCDAC-E732-4F7B-8C2F-FE9525E4FCFF}"/>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9B61EAC-7B20-449F-8FFA-D6FD0234B6B4}"/>
              </a:ext>
            </a:extLst>
          </p:cNvPr>
          <p:cNvSpPr txBox="1"/>
          <p:nvPr/>
        </p:nvSpPr>
        <p:spPr>
          <a:xfrm>
            <a:off x="0" y="6488668"/>
            <a:ext cx="6962172" cy="369332"/>
          </a:xfrm>
          <a:prstGeom prst="rect">
            <a:avLst/>
          </a:prstGeom>
          <a:noFill/>
        </p:spPr>
        <p:txBody>
          <a:bodyPr wrap="square">
            <a:spAutoFit/>
          </a:bodyPr>
          <a:lstStyle/>
          <a:p>
            <a:r>
              <a:rPr lang="en-GB" dirty="0">
                <a:solidFill>
                  <a:schemeClr val="bg1"/>
                </a:solidFill>
                <a:latin typeface="Arial" panose="020B0604020202020204" pitchFamily="34" charset="0"/>
              </a:rPr>
              <a:t>Image credit: </a:t>
            </a:r>
            <a:r>
              <a:rPr lang="en-GB" b="0" i="0" dirty="0">
                <a:solidFill>
                  <a:schemeClr val="bg1"/>
                </a:solidFill>
                <a:effectLst/>
                <a:latin typeface="Arial" panose="020B0604020202020204" pitchFamily="34" charset="0"/>
              </a:rPr>
              <a:t>NASA</a:t>
            </a:r>
            <a:endParaRPr lang="en-GB" dirty="0">
              <a:solidFill>
                <a:schemeClr val="bg1"/>
              </a:solidFill>
            </a:endParaRPr>
          </a:p>
        </p:txBody>
      </p:sp>
    </p:spTree>
    <p:extLst>
      <p:ext uri="{BB962C8B-B14F-4D97-AF65-F5344CB8AC3E}">
        <p14:creationId xmlns:p14="http://schemas.microsoft.com/office/powerpoint/2010/main" val="1425512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EB0EC8-42B9-479A-BD8C-96EAD90A4678}"/>
              </a:ext>
            </a:extLst>
          </p:cNvPr>
          <p:cNvGrpSpPr/>
          <p:nvPr/>
        </p:nvGrpSpPr>
        <p:grpSpPr>
          <a:xfrm>
            <a:off x="5844397" y="0"/>
            <a:ext cx="6347603" cy="6907378"/>
            <a:chOff x="5844397" y="0"/>
            <a:chExt cx="6347603" cy="6907378"/>
          </a:xfrm>
        </p:grpSpPr>
        <p:pic>
          <p:nvPicPr>
            <p:cNvPr id="13" name="Picture 12">
              <a:extLst>
                <a:ext uri="{FF2B5EF4-FFF2-40B4-BE49-F238E27FC236}">
                  <a16:creationId xmlns:a16="http://schemas.microsoft.com/office/drawing/2014/main" id="{E2F2781E-5E06-45CC-BBA7-6E07595C11D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44397" y="0"/>
              <a:ext cx="6347603" cy="6907378"/>
            </a:xfrm>
            <a:prstGeom prst="rect">
              <a:avLst/>
            </a:prstGeom>
          </p:spPr>
        </p:pic>
        <p:sp>
          <p:nvSpPr>
            <p:cNvPr id="14" name="TextBox 13">
              <a:extLst>
                <a:ext uri="{FF2B5EF4-FFF2-40B4-BE49-F238E27FC236}">
                  <a16:creationId xmlns:a16="http://schemas.microsoft.com/office/drawing/2014/main" id="{0D166E68-E845-4902-B5A2-C41461E76258}"/>
                </a:ext>
              </a:extLst>
            </p:cNvPr>
            <p:cNvSpPr txBox="1"/>
            <p:nvPr/>
          </p:nvSpPr>
          <p:spPr>
            <a:xfrm>
              <a:off x="7908879" y="6386179"/>
              <a:ext cx="4051486" cy="369332"/>
            </a:xfrm>
            <a:prstGeom prst="rect">
              <a:avLst/>
            </a:prstGeom>
            <a:noFill/>
          </p:spPr>
          <p:txBody>
            <a:bodyPr wrap="square" rtlCol="0">
              <a:spAutoFit/>
            </a:bodyPr>
            <a:lstStyle/>
            <a:p>
              <a:r>
                <a:rPr lang="en-GB" b="0" i="0" dirty="0">
                  <a:solidFill>
                    <a:schemeClr val="accent4"/>
                  </a:solidFill>
                  <a:effectLst/>
                  <a:latin typeface="Montserrat"/>
                </a:rPr>
                <a:t>Image credit: NASA/JPL-Caltech</a:t>
              </a:r>
              <a:endParaRPr lang="en-GB" dirty="0">
                <a:solidFill>
                  <a:schemeClr val="accent4"/>
                </a:solidFill>
              </a:endParaRPr>
            </a:p>
          </p:txBody>
        </p:sp>
      </p:grpSp>
      <p:sp>
        <p:nvSpPr>
          <p:cNvPr id="4" name="Subtitle 2">
            <a:extLst>
              <a:ext uri="{FF2B5EF4-FFF2-40B4-BE49-F238E27FC236}">
                <a16:creationId xmlns:a16="http://schemas.microsoft.com/office/drawing/2014/main" id="{E2DCB48A-E07C-4D25-BEA2-521D5AA882B8}"/>
              </a:ext>
            </a:extLst>
          </p:cNvPr>
          <p:cNvSpPr>
            <a:spLocks noGrp="1"/>
          </p:cNvSpPr>
          <p:nvPr>
            <p:ph type="title"/>
          </p:nvPr>
        </p:nvSpPr>
        <p:spPr>
          <a:xfrm>
            <a:off x="448734" y="274690"/>
            <a:ext cx="5632938" cy="1325563"/>
          </a:xfrm>
        </p:spPr>
        <p:txBody>
          <a:bodyPr>
            <a:normAutofit/>
          </a:bodyPr>
          <a:lstStyle/>
          <a:p>
            <a:r>
              <a:rPr lang="en-GB" sz="4800" dirty="0">
                <a:solidFill>
                  <a:srgbClr val="FFC000"/>
                </a:solidFill>
                <a:latin typeface="Berlin Sans FB Demi" panose="020E0802020502020306" pitchFamily="34" charset="0"/>
              </a:rPr>
              <a:t>Getting to Mars !</a:t>
            </a:r>
          </a:p>
        </p:txBody>
      </p:sp>
      <p:sp>
        <p:nvSpPr>
          <p:cNvPr id="5" name="Content Placeholder 4">
            <a:extLst>
              <a:ext uri="{FF2B5EF4-FFF2-40B4-BE49-F238E27FC236}">
                <a16:creationId xmlns:a16="http://schemas.microsoft.com/office/drawing/2014/main" id="{BBCB19D9-7D24-434D-953B-7874E405A7D1}"/>
              </a:ext>
            </a:extLst>
          </p:cNvPr>
          <p:cNvSpPr txBox="1">
            <a:spLocks noGrp="1"/>
          </p:cNvSpPr>
          <p:nvPr>
            <p:ph idx="1"/>
          </p:nvPr>
        </p:nvSpPr>
        <p:spPr>
          <a:xfrm>
            <a:off x="484348" y="1581184"/>
            <a:ext cx="4863005" cy="2513509"/>
          </a:xfrm>
          <a:prstGeom prst="rect">
            <a:avLst/>
          </a:prstGeom>
          <a:noFill/>
        </p:spPr>
        <p:txBody>
          <a:bodyPr wrap="square" rtlCol="0">
            <a:spAutoFit/>
          </a:bodyPr>
          <a:lstStyle/>
          <a:p>
            <a:pPr marL="0" indent="0">
              <a:lnSpc>
                <a:spcPct val="100000"/>
              </a:lnSpc>
              <a:buNone/>
            </a:pPr>
            <a:r>
              <a:rPr lang="en-GB" dirty="0">
                <a:solidFill>
                  <a:schemeClr val="accent2"/>
                </a:solidFill>
              </a:rPr>
              <a:t>Direct Transfer</a:t>
            </a:r>
          </a:p>
          <a:p>
            <a:pPr marL="0" indent="0">
              <a:lnSpc>
                <a:spcPct val="100000"/>
              </a:lnSpc>
              <a:buNone/>
            </a:pPr>
            <a:r>
              <a:rPr lang="en-GB" sz="2400" dirty="0"/>
              <a:t>Possible, but Mars moves !</a:t>
            </a:r>
          </a:p>
          <a:p>
            <a:pPr marL="0" indent="0">
              <a:lnSpc>
                <a:spcPct val="100000"/>
              </a:lnSpc>
              <a:buNone/>
            </a:pPr>
            <a:r>
              <a:rPr lang="en-GB" sz="2400" dirty="0"/>
              <a:t>Travel Time : 110 days</a:t>
            </a:r>
          </a:p>
          <a:p>
            <a:pPr marL="0" indent="0">
              <a:lnSpc>
                <a:spcPct val="100000"/>
              </a:lnSpc>
              <a:buNone/>
            </a:pPr>
            <a:r>
              <a:rPr lang="en-GB" sz="2400" dirty="0"/>
              <a:t>Inefficient – uses a lot of fuel</a:t>
            </a:r>
          </a:p>
          <a:p>
            <a:pPr marL="0" indent="0">
              <a:lnSpc>
                <a:spcPct val="100000"/>
              </a:lnSpc>
              <a:buNone/>
            </a:pPr>
            <a:endParaRPr lang="en-GB" sz="2400" dirty="0"/>
          </a:p>
        </p:txBody>
      </p:sp>
      <p:sp>
        <p:nvSpPr>
          <p:cNvPr id="7" name="TextBox 6"/>
          <p:cNvSpPr txBox="1"/>
          <p:nvPr/>
        </p:nvSpPr>
        <p:spPr>
          <a:xfrm>
            <a:off x="471583" y="3792102"/>
            <a:ext cx="5349966" cy="2513509"/>
          </a:xfrm>
          <a:prstGeom prst="rect">
            <a:avLst/>
          </a:prstGeom>
          <a:noFill/>
        </p:spPr>
        <p:txBody>
          <a:bodyPr wrap="square" rtlCol="0">
            <a:spAutoFit/>
          </a:bodyPr>
          <a:lstStyle/>
          <a:p>
            <a:pPr>
              <a:spcBef>
                <a:spcPts val="1000"/>
              </a:spcBef>
            </a:pPr>
            <a:r>
              <a:rPr lang="en-GB" sz="2800" dirty="0">
                <a:solidFill>
                  <a:schemeClr val="accent2"/>
                </a:solidFill>
              </a:rPr>
              <a:t>Hohmann Transfer Orbit</a:t>
            </a:r>
          </a:p>
          <a:p>
            <a:pPr>
              <a:spcBef>
                <a:spcPts val="1000"/>
              </a:spcBef>
            </a:pPr>
            <a:r>
              <a:rPr lang="en-GB" sz="2400" dirty="0"/>
              <a:t>Spacecraft in elliptical orbit of Sun</a:t>
            </a:r>
          </a:p>
          <a:p>
            <a:pPr>
              <a:spcBef>
                <a:spcPts val="1000"/>
              </a:spcBef>
            </a:pPr>
            <a:r>
              <a:rPr lang="en-GB" sz="2400" dirty="0"/>
              <a:t>Travel time : 9 months</a:t>
            </a:r>
          </a:p>
          <a:p>
            <a:pPr>
              <a:spcBef>
                <a:spcPts val="1000"/>
              </a:spcBef>
            </a:pPr>
            <a:r>
              <a:rPr lang="en-GB" sz="2400" dirty="0"/>
              <a:t>Most efficient – i.e. least fuel</a:t>
            </a:r>
          </a:p>
          <a:p>
            <a:pPr>
              <a:spcBef>
                <a:spcPts val="1000"/>
              </a:spcBef>
            </a:pPr>
            <a:r>
              <a:rPr lang="en-GB" sz="2400" dirty="0"/>
              <a:t>Launch window – only every 26 months</a:t>
            </a:r>
          </a:p>
        </p:txBody>
      </p:sp>
      <p:grpSp>
        <p:nvGrpSpPr>
          <p:cNvPr id="17" name="Group 16">
            <a:extLst>
              <a:ext uri="{FF2B5EF4-FFF2-40B4-BE49-F238E27FC236}">
                <a16:creationId xmlns:a16="http://schemas.microsoft.com/office/drawing/2014/main" id="{2786BEBC-B40A-4F4F-A8FF-56CED58FFBA6}"/>
              </a:ext>
            </a:extLst>
          </p:cNvPr>
          <p:cNvGrpSpPr/>
          <p:nvPr/>
        </p:nvGrpSpPr>
        <p:grpSpPr>
          <a:xfrm>
            <a:off x="6303235" y="1212449"/>
            <a:ext cx="4762500" cy="4487522"/>
            <a:chOff x="6303235" y="1212449"/>
            <a:chExt cx="4762500" cy="4487522"/>
          </a:xfrm>
        </p:grpSpPr>
        <p:pic>
          <p:nvPicPr>
            <p:cNvPr id="3074" name="Picture 2">
              <a:extLst>
                <a:ext uri="{FF2B5EF4-FFF2-40B4-BE49-F238E27FC236}">
                  <a16:creationId xmlns:a16="http://schemas.microsoft.com/office/drawing/2014/main" id="{D6D876D8-344F-4DAF-8715-090556F6CC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303235" y="1212449"/>
              <a:ext cx="4762500" cy="4487522"/>
            </a:xfrm>
            <a:prstGeom prst="rect">
              <a:avLst/>
            </a:prstGeom>
            <a:solidFill>
              <a:schemeClr val="tx1"/>
            </a:solidFill>
          </p:spPr>
        </p:pic>
        <p:sp>
          <p:nvSpPr>
            <p:cNvPr id="15" name="TextBox 14">
              <a:extLst>
                <a:ext uri="{FF2B5EF4-FFF2-40B4-BE49-F238E27FC236}">
                  <a16:creationId xmlns:a16="http://schemas.microsoft.com/office/drawing/2014/main" id="{7793E0FA-C891-459A-A690-BEFDF2604090}"/>
                </a:ext>
              </a:extLst>
            </p:cNvPr>
            <p:cNvSpPr txBox="1"/>
            <p:nvPr/>
          </p:nvSpPr>
          <p:spPr>
            <a:xfrm>
              <a:off x="9701033" y="5276219"/>
              <a:ext cx="1274901" cy="369332"/>
            </a:xfrm>
            <a:prstGeom prst="rect">
              <a:avLst/>
            </a:prstGeom>
            <a:noFill/>
          </p:spPr>
          <p:txBody>
            <a:bodyPr wrap="none" rtlCol="0">
              <a:spAutoFit/>
            </a:bodyPr>
            <a:lstStyle/>
            <a:p>
              <a:r>
                <a:rPr lang="en-US" dirty="0">
                  <a:solidFill>
                    <a:schemeClr val="bg1"/>
                  </a:solidFill>
                </a:rPr>
                <a:t>Credit: NSO</a:t>
              </a:r>
              <a:endParaRPr lang="en-GB" dirty="0">
                <a:solidFill>
                  <a:schemeClr val="bg1"/>
                </a:solidFill>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8877" y="1874944"/>
            <a:ext cx="6096000" cy="3429000"/>
          </a:xfrm>
          <a:prstGeom prst="rect">
            <a:avLst/>
          </a:prstGeom>
          <a:ln w="19050">
            <a:solidFill>
              <a:schemeClr val="bg1"/>
            </a:solidFill>
          </a:ln>
        </p:spPr>
      </p:pic>
    </p:spTree>
    <p:extLst>
      <p:ext uri="{BB962C8B-B14F-4D97-AF65-F5344CB8AC3E}">
        <p14:creationId xmlns:p14="http://schemas.microsoft.com/office/powerpoint/2010/main" val="382859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3A1320-EAB1-44CB-9B56-4643819397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223558" y="0"/>
            <a:ext cx="6241158" cy="6858000"/>
          </a:xfrm>
          <a:prstGeom prst="rect">
            <a:avLst/>
          </a:prstGeom>
        </p:spPr>
      </p:pic>
      <p:sp>
        <p:nvSpPr>
          <p:cNvPr id="4" name="TextBox 3">
            <a:extLst>
              <a:ext uri="{FF2B5EF4-FFF2-40B4-BE49-F238E27FC236}">
                <a16:creationId xmlns:a16="http://schemas.microsoft.com/office/drawing/2014/main" id="{66960B22-43E7-4A1D-9DA1-39F1E2467DCC}"/>
              </a:ext>
            </a:extLst>
          </p:cNvPr>
          <p:cNvSpPr txBox="1"/>
          <p:nvPr/>
        </p:nvSpPr>
        <p:spPr>
          <a:xfrm>
            <a:off x="638092" y="1600253"/>
            <a:ext cx="5443580" cy="4647426"/>
          </a:xfrm>
          <a:prstGeom prst="rect">
            <a:avLst/>
          </a:prstGeom>
          <a:noFill/>
        </p:spPr>
        <p:txBody>
          <a:bodyPr wrap="square" rtlCol="0">
            <a:spAutoFit/>
          </a:bodyPr>
          <a:lstStyle/>
          <a:p>
            <a:r>
              <a:rPr lang="en-US" sz="2800" dirty="0">
                <a:solidFill>
                  <a:schemeClr val="accent2"/>
                </a:solidFill>
              </a:rPr>
              <a:t>Gravitational field strength</a:t>
            </a:r>
          </a:p>
          <a:p>
            <a:pPr marL="342900" indent="-342900">
              <a:buFont typeface="Arial" panose="020B0604020202020204" pitchFamily="34" charset="0"/>
              <a:buChar char="•"/>
            </a:pPr>
            <a:r>
              <a:rPr lang="en-US" sz="2400" dirty="0"/>
              <a:t>Measurement of gravity on the surface of a planet.</a:t>
            </a:r>
          </a:p>
          <a:p>
            <a:pPr marL="342900" indent="-342900">
              <a:buFont typeface="Arial" panose="020B0604020202020204" pitchFamily="34" charset="0"/>
              <a:buChar char="•"/>
            </a:pPr>
            <a:r>
              <a:rPr lang="en-US" sz="2400" dirty="0"/>
              <a:t>The gravitational field strength of a planet depends on its mass.</a:t>
            </a:r>
          </a:p>
          <a:p>
            <a:pPr marL="342900" indent="-342900">
              <a:buFont typeface="Arial" panose="020B0604020202020204" pitchFamily="34" charset="0"/>
              <a:buChar char="•"/>
            </a:pPr>
            <a:r>
              <a:rPr lang="en-US" sz="2400" dirty="0"/>
              <a:t>Weight = mass x surface gravity</a:t>
            </a:r>
          </a:p>
          <a:p>
            <a:pPr marL="342900" indent="-342900">
              <a:buFont typeface="Arial" panose="020B0604020202020204" pitchFamily="34" charset="0"/>
              <a:buChar char="•"/>
            </a:pPr>
            <a:endParaRPr lang="en-US" sz="2400" dirty="0">
              <a:solidFill>
                <a:schemeClr val="accent4"/>
              </a:solidFill>
            </a:endParaRPr>
          </a:p>
          <a:p>
            <a:r>
              <a:rPr lang="en-US" sz="2800" dirty="0">
                <a:solidFill>
                  <a:schemeClr val="accent2"/>
                </a:solidFill>
              </a:rPr>
              <a:t>Mars compared to Earth</a:t>
            </a:r>
          </a:p>
          <a:p>
            <a:pPr marL="342900" indent="-342900">
              <a:buFont typeface="Arial" panose="020B0604020202020204" pitchFamily="34" charset="0"/>
              <a:buChar char="•"/>
            </a:pPr>
            <a:r>
              <a:rPr lang="en-US" sz="2400" dirty="0"/>
              <a:t>Mars’ mass is </a:t>
            </a:r>
            <a:r>
              <a:rPr lang="en-GB" sz="2400" dirty="0"/>
              <a:t>11% of Earth.</a:t>
            </a:r>
          </a:p>
          <a:p>
            <a:pPr marL="342900" indent="-342900">
              <a:buFont typeface="Arial" panose="020B0604020202020204" pitchFamily="34" charset="0"/>
              <a:buChar char="•"/>
            </a:pPr>
            <a:r>
              <a:rPr lang="en-US" sz="2400" dirty="0"/>
              <a:t>Surface gravity is 38% of that on Earth. </a:t>
            </a:r>
          </a:p>
          <a:p>
            <a:pPr marL="342900" indent="-342900">
              <a:buFont typeface="Arial" panose="020B0604020202020204" pitchFamily="34" charset="0"/>
              <a:buChar char="•"/>
            </a:pPr>
            <a:r>
              <a:rPr lang="en-US" sz="2400" dirty="0"/>
              <a:t>You would weigh less!</a:t>
            </a:r>
          </a:p>
          <a:p>
            <a:pPr marL="342900" indent="-342900">
              <a:buFont typeface="Arial" panose="020B0604020202020204" pitchFamily="34" charset="0"/>
              <a:buChar char="•"/>
            </a:pPr>
            <a:endParaRPr lang="en-GB" sz="2400" dirty="0">
              <a:solidFill>
                <a:schemeClr val="accent4"/>
              </a:solidFill>
            </a:endParaRPr>
          </a:p>
        </p:txBody>
      </p:sp>
      <p:sp>
        <p:nvSpPr>
          <p:cNvPr id="12" name="TextBox 11">
            <a:extLst>
              <a:ext uri="{FF2B5EF4-FFF2-40B4-BE49-F238E27FC236}">
                <a16:creationId xmlns:a16="http://schemas.microsoft.com/office/drawing/2014/main" id="{A297D6AE-D8BF-49C0-A61C-8623B4F69AFF}"/>
              </a:ext>
            </a:extLst>
          </p:cNvPr>
          <p:cNvSpPr txBox="1"/>
          <p:nvPr/>
        </p:nvSpPr>
        <p:spPr>
          <a:xfrm>
            <a:off x="6357396" y="6395541"/>
            <a:ext cx="6232966" cy="369332"/>
          </a:xfrm>
          <a:prstGeom prst="rect">
            <a:avLst/>
          </a:prstGeom>
          <a:noFill/>
        </p:spPr>
        <p:txBody>
          <a:bodyPr wrap="square">
            <a:spAutoFit/>
          </a:bodyPr>
          <a:lstStyle/>
          <a:p>
            <a:r>
              <a:rPr lang="en-US" dirty="0">
                <a:solidFill>
                  <a:schemeClr val="bg1">
                    <a:lumMod val="95000"/>
                  </a:schemeClr>
                </a:solidFill>
              </a:rPr>
              <a:t>Image credit – creative commons</a:t>
            </a:r>
            <a:endParaRPr lang="en-GB" dirty="0">
              <a:solidFill>
                <a:schemeClr val="bg1">
                  <a:lumMod val="95000"/>
                </a:schemeClr>
              </a:solidFill>
            </a:endParaRPr>
          </a:p>
        </p:txBody>
      </p:sp>
      <p:sp>
        <p:nvSpPr>
          <p:cNvPr id="13" name="Subtitle 2">
            <a:extLst>
              <a:ext uri="{FF2B5EF4-FFF2-40B4-BE49-F238E27FC236}">
                <a16:creationId xmlns:a16="http://schemas.microsoft.com/office/drawing/2014/main" id="{5C41B406-8C8C-49B1-8291-6F74475709C5}"/>
              </a:ext>
            </a:extLst>
          </p:cNvPr>
          <p:cNvSpPr>
            <a:spLocks noGrp="1"/>
          </p:cNvSpPr>
          <p:nvPr>
            <p:ph type="title"/>
          </p:nvPr>
        </p:nvSpPr>
        <p:spPr>
          <a:xfrm>
            <a:off x="448734" y="274690"/>
            <a:ext cx="5632938" cy="1325563"/>
          </a:xfrm>
        </p:spPr>
        <p:txBody>
          <a:bodyPr>
            <a:normAutofit/>
          </a:bodyPr>
          <a:lstStyle/>
          <a:p>
            <a:r>
              <a:rPr lang="en-GB" sz="4800" dirty="0">
                <a:solidFill>
                  <a:srgbClr val="FFC000"/>
                </a:solidFill>
                <a:latin typeface="Berlin Sans FB Demi" panose="020E0802020502020306" pitchFamily="34" charset="0"/>
              </a:rPr>
              <a:t>Mars’ Gravity</a:t>
            </a:r>
          </a:p>
        </p:txBody>
      </p:sp>
    </p:spTree>
    <p:extLst>
      <p:ext uri="{BB962C8B-B14F-4D97-AF65-F5344CB8AC3E}">
        <p14:creationId xmlns:p14="http://schemas.microsoft.com/office/powerpoint/2010/main" val="3077622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7127B5-788F-42FD-9913-8C5221BB62BB}"/>
              </a:ext>
            </a:extLst>
          </p:cNvPr>
          <p:cNvGrpSpPr/>
          <p:nvPr/>
        </p:nvGrpSpPr>
        <p:grpSpPr>
          <a:xfrm>
            <a:off x="5844397" y="0"/>
            <a:ext cx="6347603" cy="6907378"/>
            <a:chOff x="5844397" y="0"/>
            <a:chExt cx="6347603" cy="6907378"/>
          </a:xfrm>
        </p:grpSpPr>
        <p:pic>
          <p:nvPicPr>
            <p:cNvPr id="12" name="Picture 11">
              <a:extLst>
                <a:ext uri="{FF2B5EF4-FFF2-40B4-BE49-F238E27FC236}">
                  <a16:creationId xmlns:a16="http://schemas.microsoft.com/office/drawing/2014/main" id="{AC1BC4D0-5364-40D5-9852-69255C6D02D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44397" y="0"/>
              <a:ext cx="6347603" cy="6907378"/>
            </a:xfrm>
            <a:prstGeom prst="rect">
              <a:avLst/>
            </a:prstGeom>
          </p:spPr>
        </p:pic>
        <p:sp>
          <p:nvSpPr>
            <p:cNvPr id="13" name="TextBox 12">
              <a:extLst>
                <a:ext uri="{FF2B5EF4-FFF2-40B4-BE49-F238E27FC236}">
                  <a16:creationId xmlns:a16="http://schemas.microsoft.com/office/drawing/2014/main" id="{AEA8BCBC-7001-4731-89F0-59B4BD42A5AE}"/>
                </a:ext>
              </a:extLst>
            </p:cNvPr>
            <p:cNvSpPr txBox="1"/>
            <p:nvPr/>
          </p:nvSpPr>
          <p:spPr>
            <a:xfrm>
              <a:off x="8052179" y="6386179"/>
              <a:ext cx="3908185" cy="369332"/>
            </a:xfrm>
            <a:prstGeom prst="rect">
              <a:avLst/>
            </a:prstGeom>
            <a:noFill/>
          </p:spPr>
          <p:txBody>
            <a:bodyPr wrap="square" rtlCol="0">
              <a:spAutoFit/>
            </a:bodyPr>
            <a:lstStyle/>
            <a:p>
              <a:r>
                <a:rPr lang="en-GB" b="0" i="0" dirty="0">
                  <a:solidFill>
                    <a:schemeClr val="accent4"/>
                  </a:solidFill>
                  <a:effectLst/>
                  <a:latin typeface="Montserrat"/>
                </a:rPr>
                <a:t>Image credit: NASA/JPL-Caltech</a:t>
              </a:r>
              <a:endParaRPr lang="en-GB" dirty="0">
                <a:solidFill>
                  <a:schemeClr val="accent4"/>
                </a:solidFill>
              </a:endParaRPr>
            </a:p>
          </p:txBody>
        </p:sp>
      </p:grpSp>
      <p:sp>
        <p:nvSpPr>
          <p:cNvPr id="4" name="Subtitle 2">
            <a:extLst>
              <a:ext uri="{FF2B5EF4-FFF2-40B4-BE49-F238E27FC236}">
                <a16:creationId xmlns:a16="http://schemas.microsoft.com/office/drawing/2014/main" id="{E2DCB48A-E07C-4D25-BEA2-521D5AA882B8}"/>
              </a:ext>
            </a:extLst>
          </p:cNvPr>
          <p:cNvSpPr>
            <a:spLocks noGrp="1"/>
          </p:cNvSpPr>
          <p:nvPr>
            <p:ph type="title"/>
          </p:nvPr>
        </p:nvSpPr>
        <p:spPr>
          <a:xfrm>
            <a:off x="448734" y="274690"/>
            <a:ext cx="5632938" cy="1325563"/>
          </a:xfrm>
        </p:spPr>
        <p:txBody>
          <a:bodyPr>
            <a:normAutofit/>
          </a:bodyPr>
          <a:lstStyle/>
          <a:p>
            <a:r>
              <a:rPr lang="en-GB" sz="4800" dirty="0">
                <a:solidFill>
                  <a:srgbClr val="FFC000"/>
                </a:solidFill>
                <a:latin typeface="Berlin Sans FB Demi" panose="020E0802020502020306" pitchFamily="34" charset="0"/>
              </a:rPr>
              <a:t>Mars’ Atmosphere</a:t>
            </a:r>
          </a:p>
        </p:txBody>
      </p:sp>
      <p:sp>
        <p:nvSpPr>
          <p:cNvPr id="5" name="Content Placeholder 4">
            <a:extLst>
              <a:ext uri="{FF2B5EF4-FFF2-40B4-BE49-F238E27FC236}">
                <a16:creationId xmlns:a16="http://schemas.microsoft.com/office/drawing/2014/main" id="{BBCB19D9-7D24-434D-953B-7874E405A7D1}"/>
              </a:ext>
            </a:extLst>
          </p:cNvPr>
          <p:cNvSpPr txBox="1">
            <a:spLocks noGrp="1"/>
          </p:cNvSpPr>
          <p:nvPr>
            <p:ph idx="1"/>
          </p:nvPr>
        </p:nvSpPr>
        <p:spPr>
          <a:xfrm>
            <a:off x="833700" y="1511043"/>
            <a:ext cx="4863005" cy="3431709"/>
          </a:xfrm>
          <a:prstGeom prst="rect">
            <a:avLst/>
          </a:prstGeom>
          <a:noFill/>
        </p:spPr>
        <p:txBody>
          <a:bodyPr wrap="square" rtlCol="0">
            <a:spAutoFit/>
          </a:bodyPr>
          <a:lstStyle/>
          <a:p>
            <a:pPr marL="0" indent="0">
              <a:lnSpc>
                <a:spcPct val="100000"/>
              </a:lnSpc>
              <a:spcBef>
                <a:spcPts val="600"/>
              </a:spcBef>
              <a:buNone/>
            </a:pPr>
            <a:r>
              <a:rPr lang="en-GB" dirty="0">
                <a:solidFill>
                  <a:schemeClr val="accent2"/>
                </a:solidFill>
              </a:rPr>
              <a:t>Basic Data</a:t>
            </a:r>
          </a:p>
          <a:p>
            <a:pPr marL="0" indent="0">
              <a:lnSpc>
                <a:spcPct val="100000"/>
              </a:lnSpc>
              <a:spcBef>
                <a:spcPts val="600"/>
              </a:spcBef>
              <a:buNone/>
            </a:pPr>
            <a:r>
              <a:rPr lang="en-GB" sz="2400" dirty="0"/>
              <a:t>Atmospheric Pressure: 6.0 mbar</a:t>
            </a:r>
          </a:p>
          <a:p>
            <a:pPr marL="0" indent="0">
              <a:lnSpc>
                <a:spcPct val="100000"/>
              </a:lnSpc>
              <a:spcBef>
                <a:spcPts val="600"/>
              </a:spcBef>
              <a:buNone/>
            </a:pPr>
            <a:r>
              <a:rPr lang="en-GB" sz="2400" dirty="0"/>
              <a:t>Composition: </a:t>
            </a:r>
          </a:p>
          <a:p>
            <a:pPr marL="717550" indent="-266700">
              <a:lnSpc>
                <a:spcPct val="100000"/>
              </a:lnSpc>
              <a:spcBef>
                <a:spcPts val="600"/>
              </a:spcBef>
            </a:pPr>
            <a:r>
              <a:rPr lang="en-GB" sz="2400" dirty="0"/>
              <a:t>96% Carbon Dioxide</a:t>
            </a:r>
          </a:p>
          <a:p>
            <a:pPr marL="717550" indent="-266700">
              <a:lnSpc>
                <a:spcPct val="100000"/>
              </a:lnSpc>
              <a:spcBef>
                <a:spcPts val="600"/>
              </a:spcBef>
            </a:pPr>
            <a:r>
              <a:rPr lang="en-GB" sz="2400" dirty="0"/>
              <a:t>1.9% Argon</a:t>
            </a:r>
          </a:p>
          <a:p>
            <a:pPr marL="717550" indent="-266700">
              <a:lnSpc>
                <a:spcPct val="100000"/>
              </a:lnSpc>
              <a:spcBef>
                <a:spcPts val="600"/>
              </a:spcBef>
            </a:pPr>
            <a:r>
              <a:rPr lang="en-GB" sz="2400" dirty="0"/>
              <a:t>1.9% Nitrogen</a:t>
            </a:r>
          </a:p>
          <a:p>
            <a:pPr marL="717550" indent="-266700">
              <a:lnSpc>
                <a:spcPct val="100000"/>
              </a:lnSpc>
              <a:spcBef>
                <a:spcPts val="600"/>
              </a:spcBef>
            </a:pPr>
            <a:r>
              <a:rPr lang="en-GB" sz="2400" dirty="0"/>
              <a:t>Trace: O</a:t>
            </a:r>
            <a:r>
              <a:rPr lang="en-GB" sz="2400" baseline="-25000" dirty="0"/>
              <a:t>2 </a:t>
            </a:r>
            <a:r>
              <a:rPr lang="en-GB" sz="2400" dirty="0"/>
              <a:t>, CO , H</a:t>
            </a:r>
            <a:r>
              <a:rPr lang="en-GB" sz="2400" baseline="-25000" dirty="0"/>
              <a:t>2</a:t>
            </a:r>
            <a:r>
              <a:rPr lang="en-GB" sz="2400" dirty="0"/>
              <a:t>O , CH</a:t>
            </a:r>
            <a:r>
              <a:rPr lang="en-GB" sz="2400" baseline="-25000" dirty="0"/>
              <a:t>4</a:t>
            </a:r>
          </a:p>
          <a:p>
            <a:pPr marL="0" indent="0">
              <a:lnSpc>
                <a:spcPct val="100000"/>
              </a:lnSpc>
              <a:spcBef>
                <a:spcPts val="600"/>
              </a:spcBef>
              <a:buNone/>
            </a:pPr>
            <a:endParaRPr lang="en-GB" sz="1000" dirty="0">
              <a:solidFill>
                <a:schemeClr val="accent6">
                  <a:lumMod val="75000"/>
                </a:schemeClr>
              </a:solidFill>
            </a:endParaRPr>
          </a:p>
        </p:txBody>
      </p:sp>
      <p:sp>
        <p:nvSpPr>
          <p:cNvPr id="8" name="Content Placeholder 4">
            <a:extLst>
              <a:ext uri="{FF2B5EF4-FFF2-40B4-BE49-F238E27FC236}">
                <a16:creationId xmlns:a16="http://schemas.microsoft.com/office/drawing/2014/main" id="{9B6775DE-C04B-49D5-BF10-4989C1F41BB6}"/>
              </a:ext>
            </a:extLst>
          </p:cNvPr>
          <p:cNvSpPr txBox="1">
            <a:spLocks/>
          </p:cNvSpPr>
          <p:nvPr/>
        </p:nvSpPr>
        <p:spPr>
          <a:xfrm>
            <a:off x="833700" y="4862209"/>
            <a:ext cx="4863005" cy="969496"/>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dirty="0">
                <a:solidFill>
                  <a:schemeClr val="accent2"/>
                </a:solidFill>
              </a:rPr>
              <a:t>Compared to Earth</a:t>
            </a:r>
          </a:p>
          <a:p>
            <a:pPr marL="0" indent="0">
              <a:lnSpc>
                <a:spcPct val="100000"/>
              </a:lnSpc>
              <a:spcBef>
                <a:spcPts val="600"/>
              </a:spcBef>
              <a:buFont typeface="Arial" panose="020B0604020202020204" pitchFamily="34" charset="0"/>
              <a:buNone/>
            </a:pPr>
            <a:r>
              <a:rPr lang="en-GB" sz="2400" dirty="0"/>
              <a:t>Atmospheric Pressure: 0.6% of Earth</a:t>
            </a:r>
          </a:p>
        </p:txBody>
      </p:sp>
      <p:grpSp>
        <p:nvGrpSpPr>
          <p:cNvPr id="15" name="Group 14">
            <a:extLst>
              <a:ext uri="{FF2B5EF4-FFF2-40B4-BE49-F238E27FC236}">
                <a16:creationId xmlns:a16="http://schemas.microsoft.com/office/drawing/2014/main" id="{C9498EE9-0D84-4E7B-A4BC-FB9E6961D673}"/>
              </a:ext>
            </a:extLst>
          </p:cNvPr>
          <p:cNvGrpSpPr/>
          <p:nvPr/>
        </p:nvGrpSpPr>
        <p:grpSpPr>
          <a:xfrm>
            <a:off x="6381925" y="557484"/>
            <a:ext cx="5275484" cy="5628594"/>
            <a:chOff x="6381925" y="557484"/>
            <a:chExt cx="5275484" cy="5628594"/>
          </a:xfrm>
        </p:grpSpPr>
        <p:graphicFrame>
          <p:nvGraphicFramePr>
            <p:cNvPr id="7" name="Chart 6">
              <a:extLst>
                <a:ext uri="{FF2B5EF4-FFF2-40B4-BE49-F238E27FC236}">
                  <a16:creationId xmlns:a16="http://schemas.microsoft.com/office/drawing/2014/main" id="{CA45D150-70C4-4E45-BE87-7B58DF1173DF}"/>
                </a:ext>
              </a:extLst>
            </p:cNvPr>
            <p:cNvGraphicFramePr/>
            <p:nvPr>
              <p:extLst>
                <p:ext uri="{D42A27DB-BD31-4B8C-83A1-F6EECF244321}">
                  <p14:modId xmlns:p14="http://schemas.microsoft.com/office/powerpoint/2010/main" val="3061010104"/>
                </p:ext>
              </p:extLst>
            </p:nvPr>
          </p:nvGraphicFramePr>
          <p:xfrm>
            <a:off x="6381925" y="557484"/>
            <a:ext cx="5275484" cy="5628594"/>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5B78B4CF-A790-47D1-A283-09851D7858BE}"/>
                </a:ext>
              </a:extLst>
            </p:cNvPr>
            <p:cNvSpPr txBox="1"/>
            <p:nvPr/>
          </p:nvSpPr>
          <p:spPr>
            <a:xfrm>
              <a:off x="6381925" y="5847524"/>
              <a:ext cx="1153393" cy="338554"/>
            </a:xfrm>
            <a:prstGeom prst="rect">
              <a:avLst/>
            </a:prstGeom>
            <a:noFill/>
          </p:spPr>
          <p:txBody>
            <a:bodyPr wrap="none" rtlCol="0">
              <a:spAutoFit/>
            </a:bodyPr>
            <a:lstStyle/>
            <a:p>
              <a:r>
                <a:rPr lang="en-GB" sz="1600" b="0" i="0" dirty="0">
                  <a:solidFill>
                    <a:schemeClr val="accent5"/>
                  </a:solidFill>
                  <a:effectLst/>
                  <a:latin typeface="Montserrat"/>
                </a:rPr>
                <a:t>Credit: NSO</a:t>
              </a:r>
              <a:endParaRPr lang="en-GB" sz="1600" dirty="0">
                <a:solidFill>
                  <a:schemeClr val="accent5"/>
                </a:solidFill>
              </a:endParaRPr>
            </a:p>
          </p:txBody>
        </p:sp>
      </p:grpSp>
    </p:spTree>
    <p:extLst>
      <p:ext uri="{BB962C8B-B14F-4D97-AF65-F5344CB8AC3E}">
        <p14:creationId xmlns:p14="http://schemas.microsoft.com/office/powerpoint/2010/main" val="109821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6081672" y="-208344"/>
            <a:ext cx="6110328" cy="7066344"/>
          </a:xfrm>
          <a:prstGeom prst="rect">
            <a:avLst/>
          </a:prstGeom>
          <a:ln w="25400">
            <a:solidFill>
              <a:schemeClr val="bg1"/>
            </a:solidFill>
          </a:ln>
        </p:spPr>
      </p:pic>
      <p:sp>
        <p:nvSpPr>
          <p:cNvPr id="8" name="TextBox 7"/>
          <p:cNvSpPr txBox="1"/>
          <p:nvPr/>
        </p:nvSpPr>
        <p:spPr>
          <a:xfrm>
            <a:off x="8102431" y="-48476"/>
            <a:ext cx="3443315" cy="646331"/>
          </a:xfrm>
          <a:prstGeom prst="rect">
            <a:avLst/>
          </a:prstGeom>
          <a:noFill/>
        </p:spPr>
        <p:txBody>
          <a:bodyPr wrap="none" rtlCol="0">
            <a:spAutoFit/>
          </a:bodyPr>
          <a:lstStyle/>
          <a:p>
            <a:r>
              <a:rPr lang="en-GB" sz="3600" b="1" dirty="0">
                <a:solidFill>
                  <a:schemeClr val="bg1"/>
                </a:solidFill>
              </a:rPr>
              <a:t>Mars’ North Pole</a:t>
            </a:r>
          </a:p>
        </p:txBody>
      </p:sp>
      <p:sp>
        <p:nvSpPr>
          <p:cNvPr id="10" name="Content Placeholder 4">
            <a:extLst>
              <a:ext uri="{FF2B5EF4-FFF2-40B4-BE49-F238E27FC236}">
                <a16:creationId xmlns:a16="http://schemas.microsoft.com/office/drawing/2014/main" id="{BBCB19D9-7D24-434D-953B-7874E405A7D1}"/>
              </a:ext>
            </a:extLst>
          </p:cNvPr>
          <p:cNvSpPr txBox="1">
            <a:spLocks noGrp="1"/>
          </p:cNvSpPr>
          <p:nvPr>
            <p:ph idx="1"/>
          </p:nvPr>
        </p:nvSpPr>
        <p:spPr>
          <a:xfrm>
            <a:off x="448734" y="1490326"/>
            <a:ext cx="6509062" cy="907941"/>
          </a:xfrm>
          <a:prstGeom prst="rect">
            <a:avLst/>
          </a:prstGeom>
          <a:noFill/>
        </p:spPr>
        <p:txBody>
          <a:bodyPr wrap="square" rtlCol="0">
            <a:spAutoFit/>
          </a:bodyPr>
          <a:lstStyle/>
          <a:p>
            <a:pPr marL="0" indent="0">
              <a:lnSpc>
                <a:spcPct val="100000"/>
              </a:lnSpc>
              <a:spcBef>
                <a:spcPts val="600"/>
              </a:spcBef>
              <a:buNone/>
            </a:pPr>
            <a:r>
              <a:rPr lang="en-GB" sz="2400" dirty="0"/>
              <a:t>Earth’s Tilt: 23.5</a:t>
            </a:r>
            <a:r>
              <a:rPr lang="en-GB" sz="2400" dirty="0">
                <a:latin typeface="Times New Roman" panose="02020603050405020304" pitchFamily="18" charset="0"/>
                <a:cs typeface="Times New Roman" panose="02020603050405020304" pitchFamily="18" charset="0"/>
              </a:rPr>
              <a:t>º</a:t>
            </a:r>
            <a:endParaRPr lang="en-GB" sz="2400" dirty="0"/>
          </a:p>
          <a:p>
            <a:pPr marL="0" indent="0">
              <a:lnSpc>
                <a:spcPct val="100000"/>
              </a:lnSpc>
              <a:spcBef>
                <a:spcPts val="600"/>
              </a:spcBef>
              <a:buNone/>
            </a:pPr>
            <a:r>
              <a:rPr lang="en-GB" sz="2400" dirty="0"/>
              <a:t>Mars Tilt: 25</a:t>
            </a:r>
            <a:r>
              <a:rPr lang="en-GB" sz="2400" dirty="0">
                <a:latin typeface="Times New Roman" panose="02020603050405020304" pitchFamily="18" charset="0"/>
                <a:cs typeface="Times New Roman" panose="02020603050405020304" pitchFamily="18" charset="0"/>
              </a:rPr>
              <a:t>º </a:t>
            </a:r>
            <a:r>
              <a:rPr lang="en-GB" sz="2400" dirty="0">
                <a:latin typeface="Times New Roman" panose="02020603050405020304" pitchFamily="18" charset="0"/>
                <a:cs typeface="Times New Roman" panose="02020603050405020304" pitchFamily="18" charset="0"/>
                <a:sym typeface="Wingdings" panose="05000000000000000000" pitchFamily="2" charset="2"/>
              </a:rPr>
              <a:t></a:t>
            </a:r>
            <a:r>
              <a:rPr lang="en-GB" sz="2400" dirty="0"/>
              <a:t> Mars has seasons !</a:t>
            </a:r>
          </a:p>
        </p:txBody>
      </p:sp>
      <p:sp>
        <p:nvSpPr>
          <p:cNvPr id="11" name="TextBox 10">
            <a:extLst>
              <a:ext uri="{FF2B5EF4-FFF2-40B4-BE49-F238E27FC236}">
                <a16:creationId xmlns:a16="http://schemas.microsoft.com/office/drawing/2014/main" id="{6F82029E-6320-454C-92CE-F23D34D9A84D}"/>
              </a:ext>
            </a:extLst>
          </p:cNvPr>
          <p:cNvSpPr txBox="1"/>
          <p:nvPr/>
        </p:nvSpPr>
        <p:spPr>
          <a:xfrm>
            <a:off x="448734" y="2630043"/>
            <a:ext cx="5326083" cy="1800493"/>
          </a:xfrm>
          <a:prstGeom prst="rect">
            <a:avLst/>
          </a:prstGeom>
          <a:noFill/>
        </p:spPr>
        <p:txBody>
          <a:bodyPr wrap="square">
            <a:spAutoFit/>
          </a:bodyPr>
          <a:lstStyle/>
          <a:p>
            <a:pPr marL="0" indent="0">
              <a:lnSpc>
                <a:spcPct val="100000"/>
              </a:lnSpc>
              <a:spcBef>
                <a:spcPts val="600"/>
              </a:spcBef>
              <a:buNone/>
            </a:pPr>
            <a:r>
              <a:rPr lang="en-GB" sz="2400" dirty="0"/>
              <a:t>Average temperature: - 63</a:t>
            </a:r>
            <a:r>
              <a:rPr lang="en-GB" sz="2400" dirty="0">
                <a:latin typeface="Times New Roman" panose="02020603050405020304" pitchFamily="18" charset="0"/>
                <a:cs typeface="Times New Roman" panose="02020603050405020304" pitchFamily="18" charset="0"/>
              </a:rPr>
              <a:t>º</a:t>
            </a:r>
            <a:r>
              <a:rPr lang="en-GB" sz="2400" dirty="0"/>
              <a:t>C</a:t>
            </a:r>
          </a:p>
          <a:p>
            <a:pPr marL="0" indent="0">
              <a:lnSpc>
                <a:spcPct val="100000"/>
              </a:lnSpc>
              <a:spcBef>
                <a:spcPts val="600"/>
              </a:spcBef>
              <a:buNone/>
            </a:pPr>
            <a:r>
              <a:rPr lang="en-GB" sz="2400" dirty="0"/>
              <a:t>Day time in summer: 20</a:t>
            </a:r>
            <a:r>
              <a:rPr lang="en-GB" sz="2400" dirty="0">
                <a:latin typeface="Times New Roman" panose="02020603050405020304" pitchFamily="18" charset="0"/>
                <a:cs typeface="Times New Roman" panose="02020603050405020304" pitchFamily="18" charset="0"/>
              </a:rPr>
              <a:t>º</a:t>
            </a:r>
            <a:r>
              <a:rPr lang="en-GB" sz="2400" dirty="0"/>
              <a:t>C</a:t>
            </a:r>
          </a:p>
          <a:p>
            <a:pPr marL="0" indent="0">
              <a:lnSpc>
                <a:spcPct val="100000"/>
              </a:lnSpc>
              <a:spcBef>
                <a:spcPts val="600"/>
              </a:spcBef>
              <a:buNone/>
            </a:pPr>
            <a:r>
              <a:rPr lang="en-GB" sz="2400" dirty="0"/>
              <a:t>Night time in summer: - 73</a:t>
            </a:r>
            <a:r>
              <a:rPr lang="en-GB" sz="2400" dirty="0">
                <a:latin typeface="Times New Roman" panose="02020603050405020304" pitchFamily="18" charset="0"/>
                <a:cs typeface="Times New Roman" panose="02020603050405020304" pitchFamily="18" charset="0"/>
              </a:rPr>
              <a:t>º</a:t>
            </a:r>
            <a:r>
              <a:rPr lang="en-GB" sz="2400" dirty="0"/>
              <a:t>C</a:t>
            </a:r>
          </a:p>
          <a:p>
            <a:pPr marL="0" indent="0">
              <a:lnSpc>
                <a:spcPct val="100000"/>
              </a:lnSpc>
              <a:spcBef>
                <a:spcPts val="600"/>
              </a:spcBef>
              <a:buNone/>
            </a:pPr>
            <a:r>
              <a:rPr lang="en-GB" sz="2400" dirty="0"/>
              <a:t>Near poles in winter: - 125</a:t>
            </a:r>
            <a:r>
              <a:rPr lang="en-GB" sz="2400" dirty="0">
                <a:latin typeface="Times New Roman" panose="02020603050405020304" pitchFamily="18" charset="0"/>
                <a:cs typeface="Times New Roman" panose="02020603050405020304" pitchFamily="18" charset="0"/>
              </a:rPr>
              <a:t>º</a:t>
            </a:r>
            <a:r>
              <a:rPr lang="en-GB" sz="2400" dirty="0"/>
              <a:t>C</a:t>
            </a:r>
          </a:p>
        </p:txBody>
      </p:sp>
      <p:sp>
        <p:nvSpPr>
          <p:cNvPr id="12" name="Subtitle 2">
            <a:extLst>
              <a:ext uri="{FF2B5EF4-FFF2-40B4-BE49-F238E27FC236}">
                <a16:creationId xmlns:a16="http://schemas.microsoft.com/office/drawing/2014/main" id="{A0D37AC4-77FD-441F-9FA7-3A29EAF35E18}"/>
              </a:ext>
            </a:extLst>
          </p:cNvPr>
          <p:cNvSpPr txBox="1">
            <a:spLocks/>
          </p:cNvSpPr>
          <p:nvPr/>
        </p:nvSpPr>
        <p:spPr>
          <a:xfrm>
            <a:off x="448734" y="274690"/>
            <a:ext cx="5632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solidFill>
                  <a:srgbClr val="FFC000"/>
                </a:solidFill>
                <a:latin typeface="Berlin Sans FB Demi" panose="020E0802020502020306" pitchFamily="34" charset="0"/>
              </a:rPr>
              <a:t>Mars’ Climate</a:t>
            </a:r>
          </a:p>
        </p:txBody>
      </p:sp>
      <p:sp>
        <p:nvSpPr>
          <p:cNvPr id="13" name="TextBox 12">
            <a:extLst>
              <a:ext uri="{FF2B5EF4-FFF2-40B4-BE49-F238E27FC236}">
                <a16:creationId xmlns:a16="http://schemas.microsoft.com/office/drawing/2014/main" id="{B43412AA-CD21-4389-B294-ED484127B8F5}"/>
              </a:ext>
            </a:extLst>
          </p:cNvPr>
          <p:cNvSpPr txBox="1"/>
          <p:nvPr/>
        </p:nvSpPr>
        <p:spPr>
          <a:xfrm>
            <a:off x="448733" y="4662312"/>
            <a:ext cx="5326083" cy="1800493"/>
          </a:xfrm>
          <a:prstGeom prst="rect">
            <a:avLst/>
          </a:prstGeom>
          <a:noFill/>
        </p:spPr>
        <p:txBody>
          <a:bodyPr wrap="square">
            <a:spAutoFit/>
          </a:bodyPr>
          <a:lstStyle/>
          <a:p>
            <a:pPr marL="0" indent="0">
              <a:lnSpc>
                <a:spcPct val="100000"/>
              </a:lnSpc>
              <a:spcBef>
                <a:spcPts val="600"/>
              </a:spcBef>
              <a:buNone/>
            </a:pPr>
            <a:r>
              <a:rPr lang="en-GB" sz="2400" dirty="0"/>
              <a:t>Wind</a:t>
            </a:r>
          </a:p>
          <a:p>
            <a:pPr marL="0" indent="0">
              <a:lnSpc>
                <a:spcPct val="100000"/>
              </a:lnSpc>
              <a:spcBef>
                <a:spcPts val="600"/>
              </a:spcBef>
              <a:buNone/>
            </a:pPr>
            <a:r>
              <a:rPr lang="en-GB" sz="2400" dirty="0"/>
              <a:t>Dust storms</a:t>
            </a:r>
          </a:p>
          <a:p>
            <a:pPr marL="0" indent="0">
              <a:lnSpc>
                <a:spcPct val="100000"/>
              </a:lnSpc>
              <a:spcBef>
                <a:spcPts val="600"/>
              </a:spcBef>
              <a:buNone/>
            </a:pPr>
            <a:r>
              <a:rPr lang="en-GB" sz="2400" dirty="0"/>
              <a:t>Clouds</a:t>
            </a:r>
          </a:p>
          <a:p>
            <a:pPr marL="0" indent="0">
              <a:lnSpc>
                <a:spcPct val="100000"/>
              </a:lnSpc>
              <a:spcBef>
                <a:spcPts val="600"/>
              </a:spcBef>
              <a:buNone/>
            </a:pPr>
            <a:r>
              <a:rPr lang="en-GB" sz="2400" dirty="0"/>
              <a:t>No rain</a:t>
            </a:r>
          </a:p>
        </p:txBody>
      </p:sp>
      <p:pic>
        <p:nvPicPr>
          <p:cNvPr id="15" name="Graphic 14" descr="Windy with solid fill">
            <a:extLst>
              <a:ext uri="{FF2B5EF4-FFF2-40B4-BE49-F238E27FC236}">
                <a16:creationId xmlns:a16="http://schemas.microsoft.com/office/drawing/2014/main" id="{F9022ABE-F225-448E-A071-864ED92FA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50803" y="4639286"/>
            <a:ext cx="914400" cy="914400"/>
          </a:xfrm>
          <a:prstGeom prst="rect">
            <a:avLst/>
          </a:prstGeom>
        </p:spPr>
      </p:pic>
      <p:pic>
        <p:nvPicPr>
          <p:cNvPr id="17" name="Graphic 16" descr="Cloud with solid fill">
            <a:extLst>
              <a:ext uri="{FF2B5EF4-FFF2-40B4-BE49-F238E27FC236}">
                <a16:creationId xmlns:a16="http://schemas.microsoft.com/office/drawing/2014/main" id="{234545D6-C646-49A1-8333-370CDF1465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50803" y="5419924"/>
            <a:ext cx="914400" cy="914400"/>
          </a:xfrm>
          <a:prstGeom prst="rect">
            <a:avLst/>
          </a:prstGeom>
        </p:spPr>
      </p:pic>
      <p:pic>
        <p:nvPicPr>
          <p:cNvPr id="21" name="Graphic 20" descr="Low temperature with solid fill">
            <a:extLst>
              <a:ext uri="{FF2B5EF4-FFF2-40B4-BE49-F238E27FC236}">
                <a16:creationId xmlns:a16="http://schemas.microsoft.com/office/drawing/2014/main" id="{6ECC54EE-4C53-4877-B051-9392592405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08042" y="3539162"/>
            <a:ext cx="914400" cy="914400"/>
          </a:xfrm>
          <a:prstGeom prst="rect">
            <a:avLst/>
          </a:prstGeom>
        </p:spPr>
      </p:pic>
      <p:sp>
        <p:nvSpPr>
          <p:cNvPr id="23" name="TextBox 22">
            <a:extLst>
              <a:ext uri="{FF2B5EF4-FFF2-40B4-BE49-F238E27FC236}">
                <a16:creationId xmlns:a16="http://schemas.microsoft.com/office/drawing/2014/main" id="{2BB91C64-693B-45C1-BA47-D8D1CDAE1A9E}"/>
              </a:ext>
            </a:extLst>
          </p:cNvPr>
          <p:cNvSpPr txBox="1"/>
          <p:nvPr/>
        </p:nvSpPr>
        <p:spPr>
          <a:xfrm>
            <a:off x="5322442" y="6352878"/>
            <a:ext cx="6765402" cy="369332"/>
          </a:xfrm>
          <a:prstGeom prst="rect">
            <a:avLst/>
          </a:prstGeom>
          <a:noFill/>
        </p:spPr>
        <p:txBody>
          <a:bodyPr wrap="square">
            <a:spAutoFit/>
          </a:bodyPr>
          <a:lstStyle/>
          <a:p>
            <a:pPr algn="r"/>
            <a:r>
              <a:rPr lang="en-GB" b="0" i="0" dirty="0">
                <a:solidFill>
                  <a:schemeClr val="bg1"/>
                </a:solidFill>
                <a:effectLst/>
                <a:latin typeface="Arial" panose="020B0604020202020204" pitchFamily="34" charset="0"/>
              </a:rPr>
              <a:t>Image credit: NASA/JPL/</a:t>
            </a:r>
            <a:r>
              <a:rPr lang="en-GB" b="0" i="0" dirty="0" err="1">
                <a:solidFill>
                  <a:schemeClr val="bg1"/>
                </a:solidFill>
                <a:effectLst/>
                <a:latin typeface="Arial" panose="020B0604020202020204" pitchFamily="34" charset="0"/>
              </a:rPr>
              <a:t>Malin</a:t>
            </a:r>
            <a:r>
              <a:rPr lang="en-GB" b="0" i="0" dirty="0">
                <a:solidFill>
                  <a:schemeClr val="bg1"/>
                </a:solidFill>
                <a:effectLst/>
                <a:latin typeface="Arial" panose="020B0604020202020204" pitchFamily="34" charset="0"/>
              </a:rPr>
              <a:t> Space Science Systems</a:t>
            </a:r>
            <a:endParaRPr lang="en-GB" dirty="0">
              <a:solidFill>
                <a:schemeClr val="bg1"/>
              </a:solidFill>
            </a:endParaRPr>
          </a:p>
        </p:txBody>
      </p:sp>
    </p:spTree>
    <p:extLst>
      <p:ext uri="{BB962C8B-B14F-4D97-AF65-F5344CB8AC3E}">
        <p14:creationId xmlns:p14="http://schemas.microsoft.com/office/powerpoint/2010/main" val="3044257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F65C44F-289F-4C94-9602-EE35889EF757}"/>
              </a:ext>
            </a:extLst>
          </p:cNvPr>
          <p:cNvSpPr/>
          <p:nvPr/>
        </p:nvSpPr>
        <p:spPr>
          <a:xfrm>
            <a:off x="6366076" y="0"/>
            <a:ext cx="593739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ubtitle 2">
            <a:extLst>
              <a:ext uri="{FF2B5EF4-FFF2-40B4-BE49-F238E27FC236}">
                <a16:creationId xmlns:a16="http://schemas.microsoft.com/office/drawing/2014/main" id="{089ECFA6-1AA4-44C6-A202-E6CC842CE043}"/>
              </a:ext>
            </a:extLst>
          </p:cNvPr>
          <p:cNvSpPr>
            <a:spLocks noGrp="1"/>
          </p:cNvSpPr>
          <p:nvPr>
            <p:ph type="title"/>
          </p:nvPr>
        </p:nvSpPr>
        <p:spPr>
          <a:xfrm>
            <a:off x="448734" y="274690"/>
            <a:ext cx="5632938" cy="1325563"/>
          </a:xfrm>
        </p:spPr>
        <p:txBody>
          <a:bodyPr>
            <a:normAutofit/>
          </a:bodyPr>
          <a:lstStyle/>
          <a:p>
            <a:r>
              <a:rPr lang="en-GB" sz="4800" dirty="0">
                <a:solidFill>
                  <a:srgbClr val="FFC000"/>
                </a:solidFill>
                <a:latin typeface="Berlin Sans FB Demi" panose="020E0802020502020306" pitchFamily="34" charset="0"/>
              </a:rPr>
              <a:t>Radiation on Mars</a:t>
            </a:r>
          </a:p>
        </p:txBody>
      </p:sp>
      <p:pic>
        <p:nvPicPr>
          <p:cNvPr id="4" name="Picture 3">
            <a:extLst>
              <a:ext uri="{FF2B5EF4-FFF2-40B4-BE49-F238E27FC236}">
                <a16:creationId xmlns:a16="http://schemas.microsoft.com/office/drawing/2014/main" id="{559B8201-9132-4921-A4D8-9F6728A51F6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732477" y="188955"/>
            <a:ext cx="5295007" cy="5983358"/>
          </a:xfrm>
          <a:prstGeom prst="rect">
            <a:avLst/>
          </a:prstGeom>
          <a:solidFill>
            <a:schemeClr val="accent4"/>
          </a:solidFill>
        </p:spPr>
      </p:pic>
      <p:sp>
        <p:nvSpPr>
          <p:cNvPr id="9" name="TextBox 8">
            <a:extLst>
              <a:ext uri="{FF2B5EF4-FFF2-40B4-BE49-F238E27FC236}">
                <a16:creationId xmlns:a16="http://schemas.microsoft.com/office/drawing/2014/main" id="{4A455936-D657-402B-8CBC-312BD46D59EC}"/>
              </a:ext>
            </a:extLst>
          </p:cNvPr>
          <p:cNvSpPr txBox="1"/>
          <p:nvPr/>
        </p:nvSpPr>
        <p:spPr>
          <a:xfrm>
            <a:off x="590936" y="1630375"/>
            <a:ext cx="563293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Earth’s magnetic field and atmosphere protects us from harmful radiation coming from space.</a:t>
            </a:r>
          </a:p>
          <a:p>
            <a:pPr marL="285750" indent="-285750">
              <a:buFont typeface="Arial" panose="020B0604020202020204" pitchFamily="34" charset="0"/>
              <a:buChar char="•"/>
            </a:pPr>
            <a:r>
              <a:rPr lang="en-US" sz="2400" dirty="0"/>
              <a:t>Mars no longer has a magnetic field and has a much thinner atmosphere.</a:t>
            </a:r>
          </a:p>
          <a:p>
            <a:pPr marL="285750" indent="-285750">
              <a:buFont typeface="Arial" panose="020B0604020202020204" pitchFamily="34" charset="0"/>
              <a:buChar char="•"/>
            </a:pPr>
            <a:r>
              <a:rPr lang="en-US" sz="2400" dirty="0"/>
              <a:t>Mars’ surface receives more radiation than the Earth.</a:t>
            </a:r>
          </a:p>
          <a:p>
            <a:pPr marL="285750" indent="-285750">
              <a:buFont typeface="Arial" panose="020B0604020202020204" pitchFamily="34" charset="0"/>
              <a:buChar char="•"/>
            </a:pPr>
            <a:r>
              <a:rPr lang="en-US" sz="2400" dirty="0"/>
              <a:t>Any shelter needs to protect astronauts from radiation as well as the weather.</a:t>
            </a:r>
          </a:p>
          <a:p>
            <a:pPr marL="285750" indent="-285750">
              <a:buFont typeface="Arial" panose="020B0604020202020204" pitchFamily="34" charset="0"/>
              <a:buChar char="•"/>
            </a:pPr>
            <a:endParaRPr lang="en-GB" sz="2400" dirty="0"/>
          </a:p>
        </p:txBody>
      </p:sp>
      <p:sp>
        <p:nvSpPr>
          <p:cNvPr id="10" name="Rectangle 1">
            <a:extLst>
              <a:ext uri="{FF2B5EF4-FFF2-40B4-BE49-F238E27FC236}">
                <a16:creationId xmlns:a16="http://schemas.microsoft.com/office/drawing/2014/main" id="{8B513899-736D-425C-8D7E-07F41B0EA670}"/>
              </a:ext>
            </a:extLst>
          </p:cNvPr>
          <p:cNvSpPr>
            <a:spLocks noChangeArrowheads="1"/>
          </p:cNvSpPr>
          <p:nvPr/>
        </p:nvSpPr>
        <p:spPr bwMode="auto">
          <a:xfrm>
            <a:off x="2860836" y="5659980"/>
            <a:ext cx="4826142" cy="923330"/>
          </a:xfrm>
          <a:prstGeom prst="rect">
            <a:avLst/>
          </a:prstGeom>
          <a:solidFill>
            <a:schemeClr val="accent4"/>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057400" algn="l"/>
              </a:tabLst>
            </a:pPr>
            <a:r>
              <a:rPr kumimoji="0" lang="en-US" altLang="en-US" b="0" i="0" u="none" strike="noStrike" cap="none" normalizeH="0" baseline="0" dirty="0">
                <a:ln>
                  <a:noFill/>
                </a:ln>
                <a:solidFill>
                  <a:schemeClr val="bg1"/>
                </a:solidFill>
                <a:effectLst/>
                <a:latin typeface="nta"/>
              </a:rPr>
              <a:t>In the UK, Public Health England has calculated that on average people are exposed to about 2.7 millisieverts of radiation a year. </a:t>
            </a:r>
            <a:r>
              <a:rPr kumimoji="0" lang="en-US" altLang="en-US" sz="1000" b="0" i="0" u="none" strike="noStrike" cap="none" normalizeH="0" baseline="0" dirty="0">
                <a:ln>
                  <a:noFill/>
                </a:ln>
                <a:solidFill>
                  <a:schemeClr val="bg1"/>
                </a:solidFill>
                <a:effectLst/>
              </a:rPr>
              <a:t> </a:t>
            </a:r>
            <a:endParaRPr kumimoji="0" lang="en-US" altLang="en-US" sz="2400" b="0" i="0" u="none" strike="noStrike" cap="none" normalizeH="0" baseline="0" dirty="0">
              <a:ln>
                <a:noFill/>
              </a:ln>
              <a:solidFill>
                <a:schemeClr val="bg1"/>
              </a:solidFill>
              <a:effectLst/>
              <a:latin typeface="Arial" panose="020B0604020202020204" pitchFamily="34" charset="0"/>
            </a:endParaRPr>
          </a:p>
        </p:txBody>
      </p:sp>
      <p:sp>
        <p:nvSpPr>
          <p:cNvPr id="13" name="TextBox 12">
            <a:extLst>
              <a:ext uri="{FF2B5EF4-FFF2-40B4-BE49-F238E27FC236}">
                <a16:creationId xmlns:a16="http://schemas.microsoft.com/office/drawing/2014/main" id="{DD5DB691-4E77-4F61-88E4-A6607100951B}"/>
              </a:ext>
            </a:extLst>
          </p:cNvPr>
          <p:cNvSpPr txBox="1"/>
          <p:nvPr/>
        </p:nvSpPr>
        <p:spPr>
          <a:xfrm>
            <a:off x="8763449" y="6361268"/>
            <a:ext cx="3264035" cy="307777"/>
          </a:xfrm>
          <a:prstGeom prst="rect">
            <a:avLst/>
          </a:prstGeom>
          <a:noFill/>
        </p:spPr>
        <p:txBody>
          <a:bodyPr wrap="none" rtlCol="0">
            <a:spAutoFit/>
          </a:bodyPr>
          <a:lstStyle/>
          <a:p>
            <a:r>
              <a:rPr lang="en-US" sz="1400" b="0" i="0" dirty="0">
                <a:solidFill>
                  <a:schemeClr val="bg1">
                    <a:lumMod val="95000"/>
                  </a:schemeClr>
                </a:solidFill>
                <a:effectLst/>
                <a:latin typeface="Arial" panose="020B0604020202020204" pitchFamily="34" charset="0"/>
              </a:rPr>
              <a:t>Image credit: NASA/JPL-Caltech/</a:t>
            </a:r>
            <a:r>
              <a:rPr lang="en-US" sz="1400" b="0" i="0" dirty="0" err="1">
                <a:solidFill>
                  <a:schemeClr val="bg1">
                    <a:lumMod val="95000"/>
                  </a:schemeClr>
                </a:solidFill>
                <a:effectLst/>
                <a:latin typeface="Arial" panose="020B0604020202020204" pitchFamily="34" charset="0"/>
              </a:rPr>
              <a:t>SwRI</a:t>
            </a:r>
            <a:endParaRPr lang="en-GB" sz="1400" dirty="0">
              <a:solidFill>
                <a:schemeClr val="bg1">
                  <a:lumMod val="95000"/>
                </a:schemeClr>
              </a:solidFill>
            </a:endParaRPr>
          </a:p>
        </p:txBody>
      </p:sp>
    </p:spTree>
    <p:extLst>
      <p:ext uri="{BB962C8B-B14F-4D97-AF65-F5344CB8AC3E}">
        <p14:creationId xmlns:p14="http://schemas.microsoft.com/office/powerpoint/2010/main" val="2141092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41838920-3FF8-44EF-8458-9F3AF40912B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64684" y="0"/>
            <a:ext cx="6727316" cy="6858000"/>
          </a:xfrm>
          <a:prstGeom prst="rect">
            <a:avLst/>
          </a:prstGeom>
        </p:spPr>
      </p:pic>
      <p:sp>
        <p:nvSpPr>
          <p:cNvPr id="3" name="Content Placeholder 4">
            <a:extLst>
              <a:ext uri="{FF2B5EF4-FFF2-40B4-BE49-F238E27FC236}">
                <a16:creationId xmlns:a16="http://schemas.microsoft.com/office/drawing/2014/main" id="{82367E0C-D6EE-4631-BE22-B1235D9BF30B}"/>
              </a:ext>
            </a:extLst>
          </p:cNvPr>
          <p:cNvSpPr txBox="1">
            <a:spLocks noGrp="1"/>
          </p:cNvSpPr>
          <p:nvPr>
            <p:ph idx="1"/>
          </p:nvPr>
        </p:nvSpPr>
        <p:spPr>
          <a:xfrm>
            <a:off x="518018" y="1627588"/>
            <a:ext cx="4694003" cy="2908489"/>
          </a:xfrm>
          <a:prstGeom prst="rect">
            <a:avLst/>
          </a:prstGeom>
          <a:noFill/>
        </p:spPr>
        <p:txBody>
          <a:bodyPr wrap="square" rtlCol="0">
            <a:spAutoFit/>
          </a:bodyPr>
          <a:lstStyle/>
          <a:p>
            <a:pPr>
              <a:lnSpc>
                <a:spcPct val="100000"/>
              </a:lnSpc>
              <a:spcBef>
                <a:spcPts val="600"/>
              </a:spcBef>
            </a:pPr>
            <a:r>
              <a:rPr lang="en-GB" sz="2400" dirty="0"/>
              <a:t>Almost all water on Mars is in the form of ice.</a:t>
            </a:r>
          </a:p>
          <a:p>
            <a:pPr>
              <a:lnSpc>
                <a:spcPct val="100000"/>
              </a:lnSpc>
              <a:spcBef>
                <a:spcPts val="600"/>
              </a:spcBef>
            </a:pPr>
            <a:r>
              <a:rPr lang="en-GB" sz="2400" dirty="0"/>
              <a:t>Small amounts of water vapour in the atmosphere.</a:t>
            </a:r>
          </a:p>
          <a:p>
            <a:pPr>
              <a:lnSpc>
                <a:spcPct val="100000"/>
              </a:lnSpc>
              <a:spcBef>
                <a:spcPts val="600"/>
              </a:spcBef>
            </a:pPr>
            <a:r>
              <a:rPr lang="en-GB" sz="2400" dirty="0"/>
              <a:t>There may be underground lakes.</a:t>
            </a:r>
          </a:p>
          <a:p>
            <a:pPr>
              <a:lnSpc>
                <a:spcPct val="100000"/>
              </a:lnSpc>
              <a:spcBef>
                <a:spcPts val="600"/>
              </a:spcBef>
            </a:pPr>
            <a:r>
              <a:rPr lang="en-GB" sz="2400" dirty="0"/>
              <a:t>Any liquid water is probably too salty too drink.</a:t>
            </a:r>
          </a:p>
        </p:txBody>
      </p:sp>
      <p:sp>
        <p:nvSpPr>
          <p:cNvPr id="4" name="Content Placeholder 4">
            <a:extLst>
              <a:ext uri="{FF2B5EF4-FFF2-40B4-BE49-F238E27FC236}">
                <a16:creationId xmlns:a16="http://schemas.microsoft.com/office/drawing/2014/main" id="{77063E3A-F27A-4665-8110-D5A63949FBBE}"/>
              </a:ext>
            </a:extLst>
          </p:cNvPr>
          <p:cNvSpPr txBox="1">
            <a:spLocks/>
          </p:cNvSpPr>
          <p:nvPr/>
        </p:nvSpPr>
        <p:spPr>
          <a:xfrm>
            <a:off x="5619359" y="150598"/>
            <a:ext cx="3310962" cy="1169551"/>
          </a:xfrm>
          <a:prstGeom prst="rect">
            <a:avLst/>
          </a:prstGeom>
          <a:solidFill>
            <a:schemeClr val="bg1">
              <a:lumMod val="95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2000" b="1" dirty="0"/>
              <a:t>Korolev Crater on Mars</a:t>
            </a:r>
          </a:p>
          <a:p>
            <a:pPr marL="0" indent="0">
              <a:lnSpc>
                <a:spcPct val="100000"/>
              </a:lnSpc>
              <a:spcBef>
                <a:spcPts val="600"/>
              </a:spcBef>
              <a:buFont typeface="Arial" panose="020B0604020202020204" pitchFamily="34" charset="0"/>
              <a:buNone/>
            </a:pPr>
            <a:r>
              <a:rPr lang="en-GB" sz="2000" b="1" dirty="0"/>
              <a:t>Size: 81.4 km or 50.6 miles</a:t>
            </a:r>
          </a:p>
          <a:p>
            <a:pPr marL="0" indent="0">
              <a:lnSpc>
                <a:spcPct val="100000"/>
              </a:lnSpc>
              <a:spcBef>
                <a:spcPts val="600"/>
              </a:spcBef>
              <a:buFont typeface="Arial" panose="020B0604020202020204" pitchFamily="34" charset="0"/>
              <a:buNone/>
            </a:pPr>
            <a:r>
              <a:rPr lang="en-GB" sz="2000" b="1" dirty="0"/>
              <a:t>Ice volume: 2,200 km</a:t>
            </a:r>
            <a:r>
              <a:rPr lang="en-GB" sz="2000" b="1" baseline="30000" dirty="0"/>
              <a:t>3</a:t>
            </a:r>
          </a:p>
        </p:txBody>
      </p:sp>
      <p:sp>
        <p:nvSpPr>
          <p:cNvPr id="7" name="Subtitle 2">
            <a:extLst>
              <a:ext uri="{FF2B5EF4-FFF2-40B4-BE49-F238E27FC236}">
                <a16:creationId xmlns:a16="http://schemas.microsoft.com/office/drawing/2014/main" id="{86E40B11-3ACE-45B8-842D-D3D64BEC60F8}"/>
              </a:ext>
            </a:extLst>
          </p:cNvPr>
          <p:cNvSpPr txBox="1">
            <a:spLocks/>
          </p:cNvSpPr>
          <p:nvPr/>
        </p:nvSpPr>
        <p:spPr>
          <a:xfrm>
            <a:off x="448734" y="274690"/>
            <a:ext cx="563293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dirty="0">
                <a:solidFill>
                  <a:srgbClr val="FFC000"/>
                </a:solidFill>
                <a:latin typeface="Berlin Sans FB Demi" panose="020E0802020502020306" pitchFamily="34" charset="0"/>
              </a:rPr>
              <a:t>Water on Mars</a:t>
            </a:r>
          </a:p>
        </p:txBody>
      </p:sp>
    </p:spTree>
    <p:extLst>
      <p:ext uri="{BB962C8B-B14F-4D97-AF65-F5344CB8AC3E}">
        <p14:creationId xmlns:p14="http://schemas.microsoft.com/office/powerpoint/2010/main" val="31898477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6dea10d9-135f-4945-a63a-d78a30565431"/>
</p:tagLst>
</file>

<file path=ppt/theme/theme1.xml><?xml version="1.0" encoding="utf-8"?>
<a:theme xmlns:a="http://schemas.openxmlformats.org/drawingml/2006/main" name="Office Theme">
  <a:themeElements>
    <a:clrScheme name="NSO">
      <a:dk1>
        <a:srgbClr val="00205B"/>
      </a:dk1>
      <a:lt1>
        <a:sysClr val="window" lastClr="FFFFFF"/>
      </a:lt1>
      <a:dk2>
        <a:srgbClr val="595959"/>
      </a:dk2>
      <a:lt2>
        <a:srgbClr val="E2DFCC"/>
      </a:lt2>
      <a:accent1>
        <a:srgbClr val="455067"/>
      </a:accent1>
      <a:accent2>
        <a:srgbClr val="2CD5C4"/>
      </a:accent2>
      <a:accent3>
        <a:srgbClr val="DBE2E9"/>
      </a:accent3>
      <a:accent4>
        <a:srgbClr val="FFAE00"/>
      </a:accent4>
      <a:accent5>
        <a:srgbClr val="027AC6"/>
      </a:accent5>
      <a:accent6>
        <a:srgbClr val="455067"/>
      </a:accent6>
      <a:hlink>
        <a:srgbClr val="027AC6"/>
      </a:hlink>
      <a:folHlink>
        <a:srgbClr val="A300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ffa93e-cba6-43bb-8a73-15ac29ca5438">
      <Terms xmlns="http://schemas.microsoft.com/office/infopath/2007/PartnerControls"/>
    </lcf76f155ced4ddcb4097134ff3c332f>
    <TaxCatchAll xmlns="bc488e00-68d8-4541-a084-0abf67b939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B3BEB9A10D8E459BD47AF5D8FA3DB7" ma:contentTypeVersion="17" ma:contentTypeDescription="Create a new document." ma:contentTypeScope="" ma:versionID="acce38cdcdd209e2068a4fe1991d3f22">
  <xsd:schema xmlns:xsd="http://www.w3.org/2001/XMLSchema" xmlns:xs="http://www.w3.org/2001/XMLSchema" xmlns:p="http://schemas.microsoft.com/office/2006/metadata/properties" xmlns:ns2="feffa93e-cba6-43bb-8a73-15ac29ca5438" xmlns:ns3="bc488e00-68d8-4541-a084-0abf67b939b2" targetNamespace="http://schemas.microsoft.com/office/2006/metadata/properties" ma:root="true" ma:fieldsID="d99088ead1af2392a1b2a498826aa3db" ns2:_="" ns3:_="">
    <xsd:import namespace="feffa93e-cba6-43bb-8a73-15ac29ca5438"/>
    <xsd:import namespace="bc488e00-68d8-4541-a084-0abf67b939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ffa93e-cba6-43bb-8a73-15ac29ca54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488e00-68d8-4541-a084-0abf67b939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084d4fb-5e41-4287-a99d-6d48a46c404c}" ma:internalName="TaxCatchAll" ma:showField="CatchAllData" ma:web="bc488e00-68d8-4541-a084-0abf67b939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FE9165-A5E0-4F6A-8947-758CAA830230}">
  <ds:schemaRefs>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http://www.w3.org/XML/1998/namespace"/>
    <ds:schemaRef ds:uri="http://purl.org/dc/dcmitype/"/>
    <ds:schemaRef ds:uri="bc488e00-68d8-4541-a084-0abf67b939b2"/>
    <ds:schemaRef ds:uri="http://schemas.microsoft.com/office/infopath/2007/PartnerControls"/>
    <ds:schemaRef ds:uri="feffa93e-cba6-43bb-8a73-15ac29ca5438"/>
    <ds:schemaRef ds:uri="http://purl.org/dc/terms/"/>
  </ds:schemaRefs>
</ds:datastoreItem>
</file>

<file path=customXml/itemProps2.xml><?xml version="1.0" encoding="utf-8"?>
<ds:datastoreItem xmlns:ds="http://schemas.openxmlformats.org/officeDocument/2006/customXml" ds:itemID="{E3835DB2-A6C9-4F87-B939-27A97674F307}">
  <ds:schemaRefs>
    <ds:schemaRef ds:uri="http://schemas.microsoft.com/sharepoint/v3/contenttype/forms"/>
  </ds:schemaRefs>
</ds:datastoreItem>
</file>

<file path=customXml/itemProps3.xml><?xml version="1.0" encoding="utf-8"?>
<ds:datastoreItem xmlns:ds="http://schemas.openxmlformats.org/officeDocument/2006/customXml" ds:itemID="{ACF3E24F-0A87-4E17-94DF-0A2E800929E3}"/>
</file>

<file path=docProps/app.xml><?xml version="1.0" encoding="utf-8"?>
<Properties xmlns="http://schemas.openxmlformats.org/officeDocument/2006/extended-properties" xmlns:vt="http://schemas.openxmlformats.org/officeDocument/2006/docPropsVTypes">
  <Template>Office Theme</Template>
  <TotalTime>4</TotalTime>
  <Words>1200</Words>
  <Application>Microsoft Office PowerPoint</Application>
  <PresentationFormat>Widescreen</PresentationFormat>
  <Paragraphs>151</Paragraphs>
  <Slides>12</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Arial</vt:lpstr>
      <vt:lpstr>Berlin Sans FB Demi</vt:lpstr>
      <vt:lpstr>Calibri</vt:lpstr>
      <vt:lpstr>Calibri Light</vt:lpstr>
      <vt:lpstr>Metropolis</vt:lpstr>
      <vt:lpstr>Montserrat</vt:lpstr>
      <vt:lpstr>nta</vt:lpstr>
      <vt:lpstr>ReithSans</vt:lpstr>
      <vt:lpstr>Times New Roman</vt:lpstr>
      <vt:lpstr>Office Theme</vt:lpstr>
      <vt:lpstr>PowerPoint Presentation</vt:lpstr>
      <vt:lpstr>PowerPoint Presentation</vt:lpstr>
      <vt:lpstr>PowerPoint Presentation</vt:lpstr>
      <vt:lpstr>Getting to Mars !</vt:lpstr>
      <vt:lpstr>Mars’ Gravity</vt:lpstr>
      <vt:lpstr>Mars’ Atmosphere</vt:lpstr>
      <vt:lpstr>PowerPoint Presentation</vt:lpstr>
      <vt:lpstr>Radiation on Mars</vt:lpstr>
      <vt:lpstr>PowerPoint Presentation</vt:lpstr>
      <vt:lpstr>PowerPoint Presentation</vt:lpstr>
      <vt:lpstr>Challenges Summary </vt:lpstr>
      <vt:lpstr>Your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Marley</dc:creator>
  <cp:lastModifiedBy>Keen, Alison</cp:lastModifiedBy>
  <cp:revision>144</cp:revision>
  <dcterms:created xsi:type="dcterms:W3CDTF">2017-11-17T16:54:38Z</dcterms:created>
  <dcterms:modified xsi:type="dcterms:W3CDTF">2023-10-09T15:00:07Z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0x01010097B3BEB9A10D8E459BD47AF5D8FA3DB7</vt:lpwstr>
  </property>
</Properties>
</file>