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  <p:sldMasterId id="2147483737" r:id="rId5"/>
  </p:sldMasterIdLst>
  <p:notesMasterIdLst>
    <p:notesMasterId r:id="rId27"/>
  </p:notesMasterIdLst>
  <p:handoutMasterIdLst>
    <p:handoutMasterId r:id="rId28"/>
  </p:handoutMasterIdLst>
  <p:sldIdLst>
    <p:sldId id="279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pace for Everyone Quiz" id="{215D6FB1-47A9-48EB-8BD9-2E7EA4198476}">
          <p14:sldIdLst>
            <p14:sldId id="279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cey habergham" initials="sh" lastIdx="3" clrIdx="0">
    <p:extLst>
      <p:ext uri="{19B8F6BF-5375-455C-9EA6-DF929625EA0E}">
        <p15:presenceInfo xmlns:p15="http://schemas.microsoft.com/office/powerpoint/2012/main" userId="adf9fba4511453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218"/>
    <a:srgbClr val="040407"/>
    <a:srgbClr val="000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A6F384-9F27-437E-964F-E6E0083334B0}" v="8" dt="2023-09-28T14:27:22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81107" autoAdjust="0"/>
  </p:normalViewPr>
  <p:slideViewPr>
    <p:cSldViewPr snapToGrid="0">
      <p:cViewPr varScale="1">
        <p:scale>
          <a:sx n="74" d="100"/>
          <a:sy n="74" d="100"/>
        </p:scale>
        <p:origin x="163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en, Alison" userId="17eb20e0-2803-4220-90ca-3268b67bc9e8" providerId="ADAL" clId="{53A6F384-9F27-437E-964F-E6E0083334B0}"/>
    <pc:docChg chg="custSel modSld modMainMaster replTag delTag">
      <pc:chgData name="Keen, Alison" userId="17eb20e0-2803-4220-90ca-3268b67bc9e8" providerId="ADAL" clId="{53A6F384-9F27-437E-964F-E6E0083334B0}" dt="2023-09-28T14:28:28.107" v="70"/>
      <pc:docMkLst>
        <pc:docMk/>
      </pc:docMkLst>
      <pc:sldChg chg="modSp mod">
        <pc:chgData name="Keen, Alison" userId="17eb20e0-2803-4220-90ca-3268b67bc9e8" providerId="ADAL" clId="{53A6F384-9F27-437E-964F-E6E0083334B0}" dt="2023-09-28T14:28:01.721" v="55" actId="20577"/>
        <pc:sldMkLst>
          <pc:docMk/>
          <pc:sldMk cId="2327892868" sldId="311"/>
        </pc:sldMkLst>
        <pc:spChg chg="mod">
          <ac:chgData name="Keen, Alison" userId="17eb20e0-2803-4220-90ca-3268b67bc9e8" providerId="ADAL" clId="{53A6F384-9F27-437E-964F-E6E0083334B0}" dt="2023-09-28T14:28:01.721" v="55" actId="20577"/>
          <ac:spMkLst>
            <pc:docMk/>
            <pc:sldMk cId="2327892868" sldId="311"/>
            <ac:spMk id="2" creationId="{F27A72FC-4B59-4FF9-81B3-E8F9493889C3}"/>
          </ac:spMkLst>
        </pc:spChg>
      </pc:sldChg>
      <pc:sldChg chg="modSp mod">
        <pc:chgData name="Keen, Alison" userId="17eb20e0-2803-4220-90ca-3268b67bc9e8" providerId="ADAL" clId="{53A6F384-9F27-437E-964F-E6E0083334B0}" dt="2023-09-28T14:28:13.065" v="60" actId="20577"/>
        <pc:sldMkLst>
          <pc:docMk/>
          <pc:sldMk cId="675310828" sldId="315"/>
        </pc:sldMkLst>
        <pc:spChg chg="mod">
          <ac:chgData name="Keen, Alison" userId="17eb20e0-2803-4220-90ca-3268b67bc9e8" providerId="ADAL" clId="{53A6F384-9F27-437E-964F-E6E0083334B0}" dt="2023-09-28T14:28:13.065" v="60" actId="20577"/>
          <ac:spMkLst>
            <pc:docMk/>
            <pc:sldMk cId="675310828" sldId="315"/>
            <ac:spMk id="2" creationId="{F27A72FC-4B59-4FF9-81B3-E8F9493889C3}"/>
          </ac:spMkLst>
        </pc:spChg>
      </pc:sldChg>
      <pc:sldChg chg="modSp mod">
        <pc:chgData name="Keen, Alison" userId="17eb20e0-2803-4220-90ca-3268b67bc9e8" providerId="ADAL" clId="{53A6F384-9F27-437E-964F-E6E0083334B0}" dt="2023-09-28T14:28:20.624" v="65" actId="20577"/>
        <pc:sldMkLst>
          <pc:docMk/>
          <pc:sldMk cId="3292521951" sldId="321"/>
        </pc:sldMkLst>
        <pc:spChg chg="mod">
          <ac:chgData name="Keen, Alison" userId="17eb20e0-2803-4220-90ca-3268b67bc9e8" providerId="ADAL" clId="{53A6F384-9F27-437E-964F-E6E0083334B0}" dt="2023-09-28T14:28:20.624" v="65" actId="20577"/>
          <ac:spMkLst>
            <pc:docMk/>
            <pc:sldMk cId="3292521951" sldId="321"/>
            <ac:spMk id="2" creationId="{F27A72FC-4B59-4FF9-81B3-E8F9493889C3}"/>
          </ac:spMkLst>
        </pc:spChg>
      </pc:sldChg>
      <pc:sldChg chg="modSp mod">
        <pc:chgData name="Keen, Alison" userId="17eb20e0-2803-4220-90ca-3268b67bc9e8" providerId="ADAL" clId="{53A6F384-9F27-437E-964F-E6E0083334B0}" dt="2023-09-28T14:28:26.528" v="67" actId="20577"/>
        <pc:sldMkLst>
          <pc:docMk/>
          <pc:sldMk cId="2270505173" sldId="325"/>
        </pc:sldMkLst>
        <pc:spChg chg="mod">
          <ac:chgData name="Keen, Alison" userId="17eb20e0-2803-4220-90ca-3268b67bc9e8" providerId="ADAL" clId="{53A6F384-9F27-437E-964F-E6E0083334B0}" dt="2023-09-28T14:28:26.528" v="67" actId="20577"/>
          <ac:spMkLst>
            <pc:docMk/>
            <pc:sldMk cId="2270505173" sldId="325"/>
            <ac:spMk id="2" creationId="{F27A72FC-4B59-4FF9-81B3-E8F9493889C3}"/>
          </ac:spMkLst>
        </pc:spChg>
      </pc:sldChg>
      <pc:sldChg chg="modSp mod">
        <pc:chgData name="Keen, Alison" userId="17eb20e0-2803-4220-90ca-3268b67bc9e8" providerId="ADAL" clId="{53A6F384-9F27-437E-964F-E6E0083334B0}" dt="2023-09-28T14:27:54.861" v="50" actId="20577"/>
        <pc:sldMkLst>
          <pc:docMk/>
          <pc:sldMk cId="4273475945" sldId="327"/>
        </pc:sldMkLst>
        <pc:spChg chg="mod">
          <ac:chgData name="Keen, Alison" userId="17eb20e0-2803-4220-90ca-3268b67bc9e8" providerId="ADAL" clId="{53A6F384-9F27-437E-964F-E6E0083334B0}" dt="2023-09-28T14:27:54.861" v="50" actId="20577"/>
          <ac:spMkLst>
            <pc:docMk/>
            <pc:sldMk cId="4273475945" sldId="327"/>
            <ac:spMk id="2" creationId="{F27A72FC-4B59-4FF9-81B3-E8F9493889C3}"/>
          </ac:spMkLst>
        </pc:spChg>
      </pc:sldChg>
      <pc:sldChg chg="modSp mod">
        <pc:chgData name="Keen, Alison" userId="17eb20e0-2803-4220-90ca-3268b67bc9e8" providerId="ADAL" clId="{53A6F384-9F27-437E-964F-E6E0083334B0}" dt="2023-09-28T14:27:50.271" v="48" actId="20577"/>
        <pc:sldMkLst>
          <pc:docMk/>
          <pc:sldMk cId="1997431206" sldId="329"/>
        </pc:sldMkLst>
        <pc:spChg chg="mod">
          <ac:chgData name="Keen, Alison" userId="17eb20e0-2803-4220-90ca-3268b67bc9e8" providerId="ADAL" clId="{53A6F384-9F27-437E-964F-E6E0083334B0}" dt="2023-09-28T14:27:50.271" v="48" actId="20577"/>
          <ac:spMkLst>
            <pc:docMk/>
            <pc:sldMk cId="1997431206" sldId="329"/>
            <ac:spMk id="2" creationId="{F27A72FC-4B59-4FF9-81B3-E8F9493889C3}"/>
          </ac:spMkLst>
        </pc:spChg>
      </pc:sldChg>
      <pc:sldMasterChg chg="modSp mod modSldLayout">
        <pc:chgData name="Keen, Alison" userId="17eb20e0-2803-4220-90ca-3268b67bc9e8" providerId="ADAL" clId="{53A6F384-9F27-437E-964F-E6E0083334B0}" dt="2023-09-28T14:26:36.029" v="33" actId="1076"/>
        <pc:sldMasterMkLst>
          <pc:docMk/>
          <pc:sldMasterMk cId="2415399747" sldId="2147483725"/>
        </pc:sldMasterMkLst>
        <pc:spChg chg="mod">
          <ac:chgData name="Keen, Alison" userId="17eb20e0-2803-4220-90ca-3268b67bc9e8" providerId="ADAL" clId="{53A6F384-9F27-437E-964F-E6E0083334B0}" dt="2023-09-28T14:26:20.271" v="25"/>
          <ac:spMkLst>
            <pc:docMk/>
            <pc:sldMasterMk cId="2415399747" sldId="2147483725"/>
            <ac:spMk id="10" creationId="{00000000-0000-0000-0000-000000000000}"/>
          </ac:spMkLst>
        </pc:spChg>
        <pc:picChg chg="mod">
          <ac:chgData name="Keen, Alison" userId="17eb20e0-2803-4220-90ca-3268b67bc9e8" providerId="ADAL" clId="{53A6F384-9F27-437E-964F-E6E0083334B0}" dt="2023-09-28T14:26:36.029" v="33" actId="1076"/>
          <ac:picMkLst>
            <pc:docMk/>
            <pc:sldMasterMk cId="2415399747" sldId="2147483725"/>
            <ac:picMk id="6" creationId="{B7F3F20A-5CBE-86C3-8320-4275BAD84005}"/>
          </ac:picMkLst>
        </pc:picChg>
        <pc:sldLayoutChg chg="modSp">
          <pc:chgData name="Keen, Alison" userId="17eb20e0-2803-4220-90ca-3268b67bc9e8" providerId="ADAL" clId="{53A6F384-9F27-437E-964F-E6E0083334B0}" dt="2023-09-28T14:25:33.941" v="5" actId="735"/>
          <pc:sldLayoutMkLst>
            <pc:docMk/>
            <pc:sldMasterMk cId="2415399747" sldId="2147483725"/>
            <pc:sldLayoutMk cId="1153889106" sldId="2147483726"/>
          </pc:sldLayoutMkLst>
        </pc:sldLayoutChg>
        <pc:sldLayoutChg chg="modSp">
          <pc:chgData name="Keen, Alison" userId="17eb20e0-2803-4220-90ca-3268b67bc9e8" providerId="ADAL" clId="{53A6F384-9F27-437E-964F-E6E0083334B0}" dt="2023-09-28T14:25:31.559" v="3" actId="735"/>
          <pc:sldLayoutMkLst>
            <pc:docMk/>
            <pc:sldMasterMk cId="2415399747" sldId="2147483725"/>
            <pc:sldLayoutMk cId="260457568" sldId="2147483727"/>
          </pc:sldLayoutMkLst>
        </pc:sldLayoutChg>
        <pc:sldLayoutChg chg="modSp">
          <pc:chgData name="Keen, Alison" userId="17eb20e0-2803-4220-90ca-3268b67bc9e8" providerId="ADAL" clId="{53A6F384-9F27-437E-964F-E6E0083334B0}" dt="2023-09-28T14:25:32.400" v="4" actId="735"/>
          <pc:sldLayoutMkLst>
            <pc:docMk/>
            <pc:sldMasterMk cId="2415399747" sldId="2147483725"/>
            <pc:sldLayoutMk cId="4052355516" sldId="2147483728"/>
          </pc:sldLayoutMkLst>
        </pc:sldLayoutChg>
      </pc:sldMasterChg>
      <pc:sldMasterChg chg="addSp delSp modSp mod">
        <pc:chgData name="Keen, Alison" userId="17eb20e0-2803-4220-90ca-3268b67bc9e8" providerId="ADAL" clId="{53A6F384-9F27-437E-964F-E6E0083334B0}" dt="2023-09-28T14:27:22.137" v="43"/>
        <pc:sldMasterMkLst>
          <pc:docMk/>
          <pc:sldMasterMk cId="2814982781" sldId="2147483737"/>
        </pc:sldMasterMkLst>
        <pc:spChg chg="del">
          <ac:chgData name="Keen, Alison" userId="17eb20e0-2803-4220-90ca-3268b67bc9e8" providerId="ADAL" clId="{53A6F384-9F27-437E-964F-E6E0083334B0}" dt="2023-09-28T14:27:12.507" v="39" actId="478"/>
          <ac:spMkLst>
            <pc:docMk/>
            <pc:sldMasterMk cId="2814982781" sldId="2147483737"/>
            <ac:spMk id="4" creationId="{22A892F5-A8C9-9868-23F1-59EF24DF8E98}"/>
          </ac:spMkLst>
        </pc:spChg>
        <pc:spChg chg="add mod">
          <ac:chgData name="Keen, Alison" userId="17eb20e0-2803-4220-90ca-3268b67bc9e8" providerId="ADAL" clId="{53A6F384-9F27-437E-964F-E6E0083334B0}" dt="2023-09-28T14:27:22.137" v="43"/>
          <ac:spMkLst>
            <pc:docMk/>
            <pc:sldMasterMk cId="2814982781" sldId="2147483737"/>
            <ac:spMk id="5" creationId="{0A503FFD-299F-93C3-ED1C-963A3118251B}"/>
          </ac:spMkLst>
        </pc:spChg>
        <pc:picChg chg="del">
          <ac:chgData name="Keen, Alison" userId="17eb20e0-2803-4220-90ca-3268b67bc9e8" providerId="ADAL" clId="{53A6F384-9F27-437E-964F-E6E0083334B0}" dt="2023-09-28T14:27:09.185" v="38" actId="478"/>
          <ac:picMkLst>
            <pc:docMk/>
            <pc:sldMasterMk cId="2814982781" sldId="2147483737"/>
            <ac:picMk id="6" creationId="{F46673F3-DC95-855E-020D-749887163BBE}"/>
          </ac:picMkLst>
        </pc:picChg>
        <pc:picChg chg="add mod">
          <ac:chgData name="Keen, Alison" userId="17eb20e0-2803-4220-90ca-3268b67bc9e8" providerId="ADAL" clId="{53A6F384-9F27-437E-964F-E6E0083334B0}" dt="2023-09-28T14:27:22.137" v="43"/>
          <ac:picMkLst>
            <pc:docMk/>
            <pc:sldMasterMk cId="2814982781" sldId="2147483737"/>
            <ac:picMk id="8" creationId="{316C2168-9D44-1E2D-B81B-2BED8991CF3D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2A3515-0806-08FD-8214-02B28D245E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1EEAA-5777-A585-5766-CF57EDE319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F4DDD-134D-4EE1-5A87-CA77A74051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4203F-CFFA-402A-B820-BD35EBFFB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557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72666-C210-45E9-9D83-D8B102F8AE2C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028A0-F82D-4ECC-9DCD-5DBB57FFF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33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iMi_Aung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c.nasa.gov/Bios/htmlbios/sellers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thonyfaveni.com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rsula_B._Marvin.jp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r-Alice-Bunn_(Square_cropped).jpg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asacommons/7544385084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s.aip.org/history-programs/niels-bohr-library/photos/tinsley-beatrice-b2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r_Maggie_Aderin-Pocock_MBE_(18117819695)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orothy_Johnson_Vaughan.j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</a:t>
            </a:r>
          </a:p>
          <a:p>
            <a:pPr marL="228600" indent="-228600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 statements and further information for discussion can be found in the resource ‘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Jobs Quiz’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28A0-F82D-4ECC-9DCD-5DBB57FFFE7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731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class to vote on each statement before you go to the next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next slide reveals the answer.</a:t>
            </a:r>
          </a:p>
          <a:p>
            <a:pPr marL="228600" indent="-228600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 statements and discussion prompts can be found in the resource ‘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for Everyone Quiz’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569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https://www.schoolsobservatory.org/careers/interested/making/mimi-aung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Open Sans"/>
              </a:rPr>
              <a:t>Credit: </a:t>
            </a:r>
            <a:r>
              <a:rPr lang="en-GB" sz="1200" b="1" i="0" u="none" strike="noStrike" dirty="0">
                <a:solidFill>
                  <a:srgbClr val="4E719B"/>
                </a:solidFill>
                <a:effectLst/>
                <a:latin typeface="Open Sans"/>
                <a:hlinkClick r:id="rId3"/>
              </a:rPr>
              <a:t>NASA/JPL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22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class to vote on each statement before you go to the next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next slide reveals the answer.</a:t>
            </a:r>
          </a:p>
          <a:p>
            <a:pPr marL="228600" indent="-228600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 statements and discussion prompts can be found in the resource ‘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for Everyone Quiz’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997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https://www.schoolsobservatory.org/careers/interested/nature/piers-sellers</a:t>
            </a:r>
          </a:p>
          <a:p>
            <a:endParaRPr lang="en-GB" dirty="0"/>
          </a:p>
          <a:p>
            <a:r>
              <a:rPr lang="en-GB" sz="1200" b="0" i="0" dirty="0">
                <a:solidFill>
                  <a:srgbClr val="333333"/>
                </a:solidFill>
                <a:effectLst/>
                <a:latin typeface="Open Sans"/>
              </a:rPr>
              <a:t>Credit: </a:t>
            </a:r>
            <a:r>
              <a:rPr lang="en-GB" sz="1200" b="1" i="0" u="none" strike="noStrike" dirty="0">
                <a:solidFill>
                  <a:srgbClr val="4E719B"/>
                </a:solidFill>
                <a:effectLst/>
                <a:latin typeface="Open Sans"/>
                <a:hlinkClick r:id="rId3"/>
              </a:rPr>
              <a:t>NASA</a:t>
            </a:r>
            <a:endParaRPr lang="en-GB" sz="1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448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class to vote on each statement before you go to the next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next slide reveals the answer.</a:t>
            </a:r>
          </a:p>
          <a:p>
            <a:pPr marL="228600" indent="-228600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 statements and discussion prompts can be found in the resource ‘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for Everyone Quiz’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969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https://www.schoolsobservatory.org/careers/interested/history/anthony-aveni</a:t>
            </a:r>
          </a:p>
          <a:p>
            <a:endParaRPr lang="en-GB" dirty="0"/>
          </a:p>
          <a:p>
            <a:r>
              <a:rPr lang="en-US" sz="1200" b="0" i="0" dirty="0">
                <a:solidFill>
                  <a:srgbClr val="333333"/>
                </a:solidFill>
                <a:effectLst/>
                <a:latin typeface="Open Sans"/>
              </a:rPr>
              <a:t>Credit: </a:t>
            </a:r>
            <a:r>
              <a:rPr lang="en-US" sz="1200" b="1" i="0" u="none" strike="noStrike" dirty="0">
                <a:solidFill>
                  <a:srgbClr val="4E719B"/>
                </a:solidFill>
                <a:effectLst/>
                <a:latin typeface="Open Sans"/>
                <a:hlinkClick r:id="rId3"/>
              </a:rPr>
              <a:t>All rights reserved. Used by permission.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598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class to vote on each statement before you go to the next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next slide reveals the answer.</a:t>
            </a:r>
          </a:p>
          <a:p>
            <a:pPr marL="228600" indent="-228600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 statements and discussion prompts can be found in the resource ‘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for Everyone Quiz’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19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https://www.schoolsobservatory.org/careers/interested/exploring/ursula-marvin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Open Sans"/>
              </a:rPr>
              <a:t>Credit: </a:t>
            </a:r>
            <a:r>
              <a:rPr lang="en-GB" sz="1200" b="1" i="0" u="none" strike="noStrike" dirty="0">
                <a:solidFill>
                  <a:srgbClr val="4E719B"/>
                </a:solidFill>
                <a:effectLst/>
                <a:latin typeface="Open Sans"/>
                <a:hlinkClick r:id="rId3"/>
              </a:rPr>
              <a:t>Charles Hanson</a:t>
            </a:r>
            <a:endParaRPr lang="en-GB" sz="1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247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class to vote on each statement before you go to the next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next slide reveals the answer.</a:t>
            </a:r>
          </a:p>
          <a:p>
            <a:pPr marL="228600" indent="-228600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 statements and discussion prompts can be found in the resource ‘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for Everyone Quiz’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43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https://www.schoolsobservatory.org/careers/interested/numbers/katherine-johnson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Open Sans"/>
              </a:rPr>
              <a:t>Credit: NASA</a:t>
            </a:r>
            <a:endParaRPr lang="en-GB" sz="1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646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class to vote on each statement before you go to the next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next slide reveals the answer.</a:t>
            </a:r>
          </a:p>
          <a:p>
            <a:pPr marL="228600" indent="-228600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 statements and discussion prompts can be found in the resource ‘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for Everyone Quiz’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50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class to vote on each statement before you go to the next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next slide reveals the answer.</a:t>
            </a:r>
          </a:p>
          <a:p>
            <a:pPr marL="228600" indent="-228600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 statements and discussion prompts can be found in the resource ‘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for Everyone Quiz’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347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https://www.schoolsobservatory.org/careers/interested/influencing/alice-bunn</a:t>
            </a:r>
          </a:p>
          <a:p>
            <a:endParaRPr lang="en-GB" dirty="0"/>
          </a:p>
          <a:p>
            <a:r>
              <a:rPr lang="en-GB" sz="1200" b="0" i="0" dirty="0">
                <a:solidFill>
                  <a:srgbClr val="333333"/>
                </a:solidFill>
                <a:effectLst/>
                <a:latin typeface="Open Sans"/>
              </a:rPr>
              <a:t>Credit: </a:t>
            </a:r>
            <a:r>
              <a:rPr lang="en-GB" sz="1200" b="1" i="0" u="none" strike="noStrike" dirty="0">
                <a:solidFill>
                  <a:srgbClr val="4E719B"/>
                </a:solidFill>
                <a:effectLst/>
                <a:latin typeface="Open Sans"/>
                <a:hlinkClick r:id="rId3"/>
              </a:rPr>
              <a:t>UK Gov</a:t>
            </a:r>
            <a:endParaRPr lang="en-GB" sz="1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88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https://www.schoolsobservatory.org/careers/interested/spaceflight/mae-Jemison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>
                <a:solidFill>
                  <a:schemeClr val="bg1"/>
                </a:solidFill>
                <a:effectLst/>
                <a:latin typeface="Open Sans"/>
              </a:rPr>
              <a:t>Image credit:</a:t>
            </a:r>
            <a:r>
              <a:rPr lang="en-GB" sz="1200" i="0" dirty="0">
                <a:solidFill>
                  <a:schemeClr val="bg1"/>
                </a:solidFill>
                <a:effectLst/>
                <a:latin typeface="Open Sans"/>
              </a:rPr>
              <a:t> </a:t>
            </a:r>
            <a:r>
              <a:rPr lang="en-GB" sz="1200" i="0" strike="noStrike" dirty="0">
                <a:solidFill>
                  <a:schemeClr val="bg1"/>
                </a:solidFill>
                <a:effectLst/>
                <a:latin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NASA</a:t>
            </a:r>
            <a:endParaRPr lang="en-GB" sz="1200" dirty="0">
              <a:solidFill>
                <a:schemeClr val="bg1"/>
              </a:solidFill>
            </a:endParaRPr>
          </a:p>
          <a:p>
            <a:endParaRPr lang="en-GB" dirty="0"/>
          </a:p>
          <a:p>
            <a:r>
              <a:rPr lang="en-GB" dirty="0"/>
              <a:t>Numbers correct January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42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class to vote on each statement before you go to the next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next slide reveals the answer.</a:t>
            </a:r>
          </a:p>
          <a:p>
            <a:pPr marL="228600" indent="-228600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 statements and discussion prompts can be found in the resource ‘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for Everyone Quiz’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310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https://www.schoolsobservatory.org/careers/interested/stargazing/beatrice-tinsley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333333"/>
                </a:solidFill>
                <a:effectLst/>
                <a:latin typeface="Open Sans"/>
              </a:rPr>
              <a:t>Image Credit: </a:t>
            </a:r>
            <a:r>
              <a:rPr lang="en-US" sz="1200" b="1" i="0" u="none" strike="noStrike" dirty="0">
                <a:solidFill>
                  <a:srgbClr val="4E719B"/>
                </a:solidFill>
                <a:effectLst/>
                <a:latin typeface="Open Sans"/>
                <a:hlinkClick r:id="rId3"/>
              </a:rPr>
              <a:t>AIP Emilio </a:t>
            </a:r>
            <a:r>
              <a:rPr lang="en-US" sz="1200" b="1" i="0" u="none" strike="noStrike" dirty="0" err="1">
                <a:solidFill>
                  <a:srgbClr val="4E719B"/>
                </a:solidFill>
                <a:effectLst/>
                <a:latin typeface="Open Sans"/>
                <a:hlinkClick r:id="rId3"/>
              </a:rPr>
              <a:t>Segrè</a:t>
            </a:r>
            <a:r>
              <a:rPr lang="en-US" sz="1200" b="1" i="0" u="none" strike="noStrike" dirty="0">
                <a:solidFill>
                  <a:srgbClr val="4E719B"/>
                </a:solidFill>
                <a:effectLst/>
                <a:latin typeface="Open Sans"/>
                <a:hlinkClick r:id="rId3"/>
              </a:rPr>
              <a:t> Visual Archives,</a:t>
            </a:r>
            <a:br>
              <a:rPr lang="en-US" sz="1200" b="1" i="0" u="none" strike="noStrike" dirty="0">
                <a:solidFill>
                  <a:srgbClr val="4E719B"/>
                </a:solidFill>
                <a:effectLst/>
                <a:latin typeface="Open Sans"/>
                <a:hlinkClick r:id="rId3"/>
              </a:rPr>
            </a:br>
            <a:r>
              <a:rPr lang="en-US" sz="1200" b="1" i="0" u="none" strike="noStrike" dirty="0">
                <a:solidFill>
                  <a:srgbClr val="4E719B"/>
                </a:solidFill>
                <a:effectLst/>
                <a:latin typeface="Open Sans"/>
                <a:hlinkClick r:id="rId3"/>
              </a:rPr>
              <a:t>John Irwin Slide Collection</a:t>
            </a:r>
            <a:br>
              <a:rPr lang="en-US" sz="1200" dirty="0"/>
            </a:br>
            <a:r>
              <a:rPr lang="en-US" sz="1200" b="0" i="0" dirty="0">
                <a:solidFill>
                  <a:srgbClr val="333333"/>
                </a:solidFill>
                <a:effectLst/>
                <a:latin typeface="Open Sans"/>
              </a:rPr>
              <a:t>Low res image used with permission</a:t>
            </a:r>
            <a:endParaRPr lang="en-GB" sz="1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197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class to vote on each statement before you go to the next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next slide reveals the answer.</a:t>
            </a:r>
          </a:p>
          <a:p>
            <a:pPr marL="228600" indent="-228600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 statements and discussion prompts can be found in the resource ‘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for Everyone Quiz’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737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https://www.schoolsobservatory.org/careers/interested/explaining/maggie-aderin-Pocock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333333"/>
                </a:solidFill>
                <a:effectLst/>
                <a:latin typeface="Open Sans"/>
              </a:rPr>
              <a:t>Credit: </a:t>
            </a:r>
            <a:r>
              <a:rPr lang="en-US" sz="1200" b="1" i="0" u="none" strike="noStrike" dirty="0">
                <a:solidFill>
                  <a:srgbClr val="4E719B"/>
                </a:solidFill>
                <a:effectLst/>
                <a:latin typeface="Open Sans"/>
                <a:hlinkClick r:id="rId3"/>
              </a:rPr>
              <a:t>Science and Technology Facilities Counci</a:t>
            </a:r>
            <a:r>
              <a:rPr lang="en-US" sz="1200" b="1" i="0" u="none" strike="noStrike" dirty="0">
                <a:solidFill>
                  <a:srgbClr val="4E719B"/>
                </a:solidFill>
                <a:effectLst/>
                <a:latin typeface="Open Sans"/>
              </a:rPr>
              <a:t>l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291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class to vote on each statement before you go to the next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next slide reveals the answer.</a:t>
            </a:r>
          </a:p>
          <a:p>
            <a:pPr marL="228600" indent="-228600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 statements and discussion prompts can be found in the resource ‘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for Everyone Quiz’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292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https://www.schoolsobservatory.org/careers/interested/computers/dorothy-Vaughan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Open Sans"/>
              </a:rPr>
              <a:t>Credit: </a:t>
            </a:r>
            <a:r>
              <a:rPr lang="en-GB" sz="1200" b="1" i="0" u="none" strike="noStrike" dirty="0">
                <a:solidFill>
                  <a:srgbClr val="4E719B"/>
                </a:solidFill>
                <a:effectLst/>
                <a:latin typeface="Open Sans"/>
                <a:hlinkClick r:id="rId3"/>
              </a:rPr>
              <a:t>Unknown author</a:t>
            </a:r>
            <a:endParaRPr lang="en-GB" sz="1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90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89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44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742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1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60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6043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96916" y="6427515"/>
            <a:ext cx="5984576" cy="3651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www.schoolsobservatory.org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40" y="6215740"/>
            <a:ext cx="1054819" cy="576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492" y="6293710"/>
            <a:ext cx="1733909" cy="49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87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50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02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604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026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7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288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26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4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2355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25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5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47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210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37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05074" y="6492872"/>
            <a:ext cx="5333851" cy="3843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www.schoolsobservatory.org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F3F20A-5CBE-86C3-8320-4275BAD8400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154" y="6173198"/>
            <a:ext cx="1571920" cy="665287"/>
          </a:xfrm>
          <a:prstGeom prst="rect">
            <a:avLst/>
          </a:prstGeom>
        </p:spPr>
      </p:pic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8CCFB71-34A9-76EA-4272-9B89AD5A0C4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82" y="6270752"/>
            <a:ext cx="1416679" cy="60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9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0D15E31-7954-2FE6-D37C-5276B91CB3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82" y="6270752"/>
            <a:ext cx="1416679" cy="6065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503FFD-299F-93C3-ED1C-963A3118251B}"/>
              </a:ext>
            </a:extLst>
          </p:cNvPr>
          <p:cNvSpPr txBox="1">
            <a:spLocks/>
          </p:cNvSpPr>
          <p:nvPr userDrawn="1"/>
        </p:nvSpPr>
        <p:spPr>
          <a:xfrm>
            <a:off x="1905074" y="6492872"/>
            <a:ext cx="5333851" cy="3843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www.schoolsobservatory.org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6C2168-9D44-1E2D-B81B-2BED8991CF3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154" y="6173198"/>
            <a:ext cx="1571920" cy="66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8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24" y="2766218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Space for Everyone Quiz</a:t>
            </a:r>
            <a:b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True or False…</a:t>
            </a:r>
          </a:p>
        </p:txBody>
      </p:sp>
      <p:pic>
        <p:nvPicPr>
          <p:cNvPr id="6" name="Graphic 5" descr="Person with idea">
            <a:extLst>
              <a:ext uri="{FF2B5EF4-FFF2-40B4-BE49-F238E27FC236}">
                <a16:creationId xmlns:a16="http://schemas.microsoft.com/office/drawing/2014/main" id="{C9E60CB7-8D1E-409E-94DF-7DB56FE18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220" y="4172843"/>
            <a:ext cx="1985297" cy="1985297"/>
          </a:xfrm>
          <a:prstGeom prst="rect">
            <a:avLst/>
          </a:prstGeom>
        </p:spPr>
      </p:pic>
      <p:pic>
        <p:nvPicPr>
          <p:cNvPr id="8" name="Graphic 7" descr="Satellite">
            <a:extLst>
              <a:ext uri="{FF2B5EF4-FFF2-40B4-BE49-F238E27FC236}">
                <a16:creationId xmlns:a16="http://schemas.microsoft.com/office/drawing/2014/main" id="{B79D5252-3D1F-4FC1-AF82-1F93C0E973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01741" y="1327367"/>
            <a:ext cx="914400" cy="914400"/>
          </a:xfrm>
          <a:prstGeom prst="rect">
            <a:avLst/>
          </a:prstGeom>
        </p:spPr>
      </p:pic>
      <p:pic>
        <p:nvPicPr>
          <p:cNvPr id="10" name="Graphic 9" descr="Planet">
            <a:extLst>
              <a:ext uri="{FF2B5EF4-FFF2-40B4-BE49-F238E27FC236}">
                <a16:creationId xmlns:a16="http://schemas.microsoft.com/office/drawing/2014/main" id="{7593DDB9-10B0-4390-B19E-8283E9CA1C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70659" y="11294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2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24" y="2766218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Women can be engineers</a:t>
            </a:r>
            <a:b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Graphic 7" descr="Satellite">
            <a:extLst>
              <a:ext uri="{FF2B5EF4-FFF2-40B4-BE49-F238E27FC236}">
                <a16:creationId xmlns:a16="http://schemas.microsoft.com/office/drawing/2014/main" id="{B79D5252-3D1F-4FC1-AF82-1F93C0E97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741" y="1327367"/>
            <a:ext cx="914400" cy="914400"/>
          </a:xfrm>
          <a:prstGeom prst="rect">
            <a:avLst/>
          </a:prstGeom>
        </p:spPr>
      </p:pic>
      <p:pic>
        <p:nvPicPr>
          <p:cNvPr id="10" name="Graphic 9" descr="Planet">
            <a:extLst>
              <a:ext uri="{FF2B5EF4-FFF2-40B4-BE49-F238E27FC236}">
                <a16:creationId xmlns:a16="http://schemas.microsoft.com/office/drawing/2014/main" id="{7593DDB9-10B0-4390-B19E-8283E9CA1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659" y="11294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79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DF75D8-A14A-477D-8AEE-539B2C6C914B}"/>
              </a:ext>
            </a:extLst>
          </p:cNvPr>
          <p:cNvSpPr/>
          <p:nvPr/>
        </p:nvSpPr>
        <p:spPr>
          <a:xfrm>
            <a:off x="661307" y="573090"/>
            <a:ext cx="3688773" cy="49798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4" name="Picture 4" descr="MiMi Aung">
            <a:extLst>
              <a:ext uri="{FF2B5EF4-FFF2-40B4-BE49-F238E27FC236}">
                <a16:creationId xmlns:a16="http://schemas.microsoft.com/office/drawing/2014/main" id="{1360A4AD-61EC-455A-86C9-F035330105A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914139" y="773978"/>
            <a:ext cx="3183107" cy="33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93FE8B65-A2B5-40D6-AF61-84BE231C7177}"/>
              </a:ext>
            </a:extLst>
          </p:cNvPr>
          <p:cNvSpPr txBox="1">
            <a:spLocks/>
          </p:cNvSpPr>
          <p:nvPr/>
        </p:nvSpPr>
        <p:spPr>
          <a:xfrm>
            <a:off x="758533" y="4233608"/>
            <a:ext cx="3688774" cy="12109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Mimi Aung is a Space Engineer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9F522A-5928-40F0-81F4-BA864B2A1C6A}"/>
              </a:ext>
            </a:extLst>
          </p:cNvPr>
          <p:cNvSpPr txBox="1"/>
          <p:nvPr/>
        </p:nvSpPr>
        <p:spPr>
          <a:xfrm>
            <a:off x="4793922" y="1843715"/>
            <a:ext cx="3986622" cy="2281476"/>
          </a:xfrm>
          <a:prstGeom prst="wedgeRoundRectCallout">
            <a:avLst>
              <a:gd name="adj1" fmla="val 40116"/>
              <a:gd name="adj2" fmla="val 82199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Engineers like Mimi, design robots that are sent to explore other planets for us!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4831D1-B6A0-4575-810D-249E911296CB}"/>
              </a:ext>
            </a:extLst>
          </p:cNvPr>
          <p:cNvSpPr txBox="1"/>
          <p:nvPr/>
        </p:nvSpPr>
        <p:spPr>
          <a:xfrm>
            <a:off x="5402425" y="573090"/>
            <a:ext cx="3378119" cy="1591032"/>
          </a:xfrm>
          <a:prstGeom prst="irregularSeal2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TRUE!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589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24" y="2766218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Men don’t care about</a:t>
            </a:r>
            <a:b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plants and animals</a:t>
            </a:r>
            <a:b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Graphic 7" descr="Satellite">
            <a:extLst>
              <a:ext uri="{FF2B5EF4-FFF2-40B4-BE49-F238E27FC236}">
                <a16:creationId xmlns:a16="http://schemas.microsoft.com/office/drawing/2014/main" id="{B79D5252-3D1F-4FC1-AF82-1F93C0E97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741" y="1327367"/>
            <a:ext cx="914400" cy="914400"/>
          </a:xfrm>
          <a:prstGeom prst="rect">
            <a:avLst/>
          </a:prstGeom>
        </p:spPr>
      </p:pic>
      <p:pic>
        <p:nvPicPr>
          <p:cNvPr id="10" name="Graphic 9" descr="Planet">
            <a:extLst>
              <a:ext uri="{FF2B5EF4-FFF2-40B4-BE49-F238E27FC236}">
                <a16:creationId xmlns:a16="http://schemas.microsoft.com/office/drawing/2014/main" id="{7593DDB9-10B0-4390-B19E-8283E9CA1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659" y="11294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21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C3AAF4-43E9-4E12-B6EA-F1C6F4357B1A}"/>
              </a:ext>
            </a:extLst>
          </p:cNvPr>
          <p:cNvSpPr/>
          <p:nvPr/>
        </p:nvSpPr>
        <p:spPr>
          <a:xfrm>
            <a:off x="197427" y="540327"/>
            <a:ext cx="4531681" cy="5143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9D3C77-B95F-4E0C-9A8B-C8DDCD4C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7" y="4237009"/>
            <a:ext cx="4651908" cy="1734919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</a:rPr>
              <a:t>Piers Sellers, NASA astronaut and climate change scientist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8705E9-9459-4FF3-81E9-DEE0FB8A197E}"/>
              </a:ext>
            </a:extLst>
          </p:cNvPr>
          <p:cNvSpPr txBox="1"/>
          <p:nvPr/>
        </p:nvSpPr>
        <p:spPr>
          <a:xfrm>
            <a:off x="5285755" y="1902832"/>
            <a:ext cx="3598474" cy="3371136"/>
          </a:xfrm>
          <a:prstGeom prst="wedgeRoundRectCallout">
            <a:avLst>
              <a:gd name="adj1" fmla="val 44261"/>
              <a:gd name="adj2" fmla="val 700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 like Piers want everyone to work together to help look after our beautiful planet, Earth.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1C74CE-D132-4578-83B0-062BF0105FFC}"/>
              </a:ext>
            </a:extLst>
          </p:cNvPr>
          <p:cNvSpPr txBox="1"/>
          <p:nvPr/>
        </p:nvSpPr>
        <p:spPr>
          <a:xfrm>
            <a:off x="4377794" y="311800"/>
            <a:ext cx="3218677" cy="1591032"/>
          </a:xfrm>
          <a:prstGeom prst="irregularSeal2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FALSE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4" descr="Piers Sellers ">
            <a:extLst>
              <a:ext uri="{FF2B5EF4-FFF2-40B4-BE49-F238E27FC236}">
                <a16:creationId xmlns:a16="http://schemas.microsoft.com/office/drawing/2014/main" id="{180201F5-E835-44EE-9C9D-D088C2B21EF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679248" y="742754"/>
            <a:ext cx="3568038" cy="375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476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24" y="2766218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Women are better at writing than men </a:t>
            </a:r>
            <a:b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Graphic 7" descr="Satellite">
            <a:extLst>
              <a:ext uri="{FF2B5EF4-FFF2-40B4-BE49-F238E27FC236}">
                <a16:creationId xmlns:a16="http://schemas.microsoft.com/office/drawing/2014/main" id="{B79D5252-3D1F-4FC1-AF82-1F93C0E97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741" y="1327367"/>
            <a:ext cx="914400" cy="914400"/>
          </a:xfrm>
          <a:prstGeom prst="rect">
            <a:avLst/>
          </a:prstGeom>
        </p:spPr>
      </p:pic>
      <p:pic>
        <p:nvPicPr>
          <p:cNvPr id="10" name="Graphic 9" descr="Planet">
            <a:extLst>
              <a:ext uri="{FF2B5EF4-FFF2-40B4-BE49-F238E27FC236}">
                <a16:creationId xmlns:a16="http://schemas.microsoft.com/office/drawing/2014/main" id="{7593DDB9-10B0-4390-B19E-8283E9CA1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659" y="11294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82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C3AAF4-43E9-4E12-B6EA-F1C6F4357B1A}"/>
              </a:ext>
            </a:extLst>
          </p:cNvPr>
          <p:cNvSpPr/>
          <p:nvPr/>
        </p:nvSpPr>
        <p:spPr>
          <a:xfrm>
            <a:off x="384464" y="467590"/>
            <a:ext cx="4793801" cy="56318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9D3C77-B95F-4E0C-9A8B-C8DDCD4C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4" y="5143749"/>
            <a:ext cx="4994807" cy="12109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>
                <a:solidFill>
                  <a:schemeClr val="bg1"/>
                </a:solidFill>
                <a:latin typeface="+mn-lt"/>
              </a:rPr>
              <a:t>Anthony </a:t>
            </a:r>
            <a:r>
              <a:rPr lang="en-US" sz="3100" dirty="0" err="1">
                <a:solidFill>
                  <a:schemeClr val="bg1"/>
                </a:solidFill>
                <a:latin typeface="+mn-lt"/>
              </a:rPr>
              <a:t>Aveni</a:t>
            </a:r>
            <a:r>
              <a:rPr lang="en-US" sz="3100" dirty="0">
                <a:solidFill>
                  <a:schemeClr val="bg1"/>
                </a:solidFill>
                <a:latin typeface="+mn-lt"/>
              </a:rPr>
              <a:t> is an astronomer and author of many books, including some children’s books</a:t>
            </a:r>
            <a:br>
              <a:rPr lang="en-US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8705E9-9459-4FF3-81E9-DEE0FB8A197E}"/>
              </a:ext>
            </a:extLst>
          </p:cNvPr>
          <p:cNvSpPr txBox="1"/>
          <p:nvPr/>
        </p:nvSpPr>
        <p:spPr>
          <a:xfrm>
            <a:off x="5537102" y="1973073"/>
            <a:ext cx="3429000" cy="2826306"/>
          </a:xfrm>
          <a:prstGeom prst="wedgeRoundRectCallout">
            <a:avLst>
              <a:gd name="adj1" fmla="val 40173"/>
              <a:gd name="adj2" fmla="val 67279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Authors say that reading lots of book can help you to become a better writer.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97F7F-F2A8-4332-BA9E-A85A9448D67A}"/>
              </a:ext>
            </a:extLst>
          </p:cNvPr>
          <p:cNvSpPr txBox="1"/>
          <p:nvPr/>
        </p:nvSpPr>
        <p:spPr>
          <a:xfrm>
            <a:off x="5642264" y="467590"/>
            <a:ext cx="3218677" cy="1591032"/>
          </a:xfrm>
          <a:prstGeom prst="irregularSeal2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FALSE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900B39C-7D7F-4C06-899C-74EE0E5A703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t="-253" r="-45" b="30151"/>
          <a:stretch/>
        </p:blipFill>
        <p:spPr bwMode="auto">
          <a:xfrm>
            <a:off x="748205" y="758536"/>
            <a:ext cx="3740605" cy="393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6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24" y="2766218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Men </a:t>
            </a:r>
            <a:r>
              <a:rPr lang="en-US" sz="6000">
                <a:solidFill>
                  <a:schemeClr val="tx1">
                    <a:lumMod val="95000"/>
                    <a:lumOff val="5000"/>
                  </a:schemeClr>
                </a:solidFill>
              </a:rPr>
              <a:t>are braver</a:t>
            </a:r>
            <a:br>
              <a:rPr lang="en-US" sz="60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6000">
                <a:solidFill>
                  <a:schemeClr val="tx1">
                    <a:lumMod val="95000"/>
                    <a:lumOff val="5000"/>
                  </a:schemeClr>
                </a:solidFill>
              </a:rPr>
              <a:t>than 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women </a:t>
            </a:r>
            <a:b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Graphic 7" descr="Satellite">
            <a:extLst>
              <a:ext uri="{FF2B5EF4-FFF2-40B4-BE49-F238E27FC236}">
                <a16:creationId xmlns:a16="http://schemas.microsoft.com/office/drawing/2014/main" id="{B79D5252-3D1F-4FC1-AF82-1F93C0E97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741" y="1327367"/>
            <a:ext cx="914400" cy="914400"/>
          </a:xfrm>
          <a:prstGeom prst="rect">
            <a:avLst/>
          </a:prstGeom>
        </p:spPr>
      </p:pic>
      <p:pic>
        <p:nvPicPr>
          <p:cNvPr id="10" name="Graphic 9" descr="Planet">
            <a:extLst>
              <a:ext uri="{FF2B5EF4-FFF2-40B4-BE49-F238E27FC236}">
                <a16:creationId xmlns:a16="http://schemas.microsoft.com/office/drawing/2014/main" id="{7593DDB9-10B0-4390-B19E-8283E9CA1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659" y="11294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05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C3AAF4-43E9-4E12-B6EA-F1C6F4357B1A}"/>
              </a:ext>
            </a:extLst>
          </p:cNvPr>
          <p:cNvSpPr/>
          <p:nvPr/>
        </p:nvSpPr>
        <p:spPr>
          <a:xfrm>
            <a:off x="205391" y="575253"/>
            <a:ext cx="4531681" cy="55917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9D3C77-B95F-4E0C-9A8B-C8DDCD4C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78" y="4839457"/>
            <a:ext cx="4651908" cy="1179441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</a:rPr>
              <a:t>Ursula Marvin was an Explorer. She travelled to Antarctica to study meteorites found there.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8705E9-9459-4FF3-81E9-DEE0FB8A197E}"/>
              </a:ext>
            </a:extLst>
          </p:cNvPr>
          <p:cNvSpPr txBox="1"/>
          <p:nvPr/>
        </p:nvSpPr>
        <p:spPr>
          <a:xfrm>
            <a:off x="5311001" y="1743432"/>
            <a:ext cx="3598474" cy="3371136"/>
          </a:xfrm>
          <a:prstGeom prst="wedgeRoundRectCallout">
            <a:avLst>
              <a:gd name="adj1" fmla="val 44261"/>
              <a:gd name="adj2" fmla="val 700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 and women have braved flying to space, sailing around the world, and trekking to the South Pole.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1C74CE-D132-4578-83B0-062BF0105FFC}"/>
              </a:ext>
            </a:extLst>
          </p:cNvPr>
          <p:cNvSpPr txBox="1"/>
          <p:nvPr/>
        </p:nvSpPr>
        <p:spPr>
          <a:xfrm>
            <a:off x="4377794" y="311800"/>
            <a:ext cx="3218677" cy="1591032"/>
          </a:xfrm>
          <a:prstGeom prst="irregularSeal2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FALSE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 descr="Ursula Marvin displaying her Antarctic gear">
            <a:extLst>
              <a:ext uri="{FF2B5EF4-FFF2-40B4-BE49-F238E27FC236}">
                <a16:creationId xmlns:a16="http://schemas.microsoft.com/office/drawing/2014/main" id="{75EBBBCE-9796-4E3A-8607-FD54BFA45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" b="36156"/>
          <a:stretch/>
        </p:blipFill>
        <p:spPr bwMode="auto">
          <a:xfrm>
            <a:off x="590361" y="725889"/>
            <a:ext cx="3761745" cy="396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56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24" y="2766218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Women can be</a:t>
            </a:r>
            <a:b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maths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experts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Graphic 7" descr="Satellite">
            <a:extLst>
              <a:ext uri="{FF2B5EF4-FFF2-40B4-BE49-F238E27FC236}">
                <a16:creationId xmlns:a16="http://schemas.microsoft.com/office/drawing/2014/main" id="{B79D5252-3D1F-4FC1-AF82-1F93C0E97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741" y="1327367"/>
            <a:ext cx="914400" cy="914400"/>
          </a:xfrm>
          <a:prstGeom prst="rect">
            <a:avLst/>
          </a:prstGeom>
        </p:spPr>
      </p:pic>
      <p:pic>
        <p:nvPicPr>
          <p:cNvPr id="10" name="Graphic 9" descr="Planet">
            <a:extLst>
              <a:ext uri="{FF2B5EF4-FFF2-40B4-BE49-F238E27FC236}">
                <a16:creationId xmlns:a16="http://schemas.microsoft.com/office/drawing/2014/main" id="{7593DDB9-10B0-4390-B19E-8283E9CA1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659" y="11294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75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C3AAF4-43E9-4E12-B6EA-F1C6F4357B1A}"/>
              </a:ext>
            </a:extLst>
          </p:cNvPr>
          <p:cNvSpPr/>
          <p:nvPr/>
        </p:nvSpPr>
        <p:spPr>
          <a:xfrm>
            <a:off x="384464" y="207818"/>
            <a:ext cx="4793801" cy="58916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9D3C77-B95F-4E0C-9A8B-C8DDCD4C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74" y="4888503"/>
            <a:ext cx="4994807" cy="1210961"/>
          </a:xfrm>
        </p:spPr>
        <p:txBody>
          <a:bodyPr>
            <a:normAutofit/>
          </a:bodyPr>
          <a:lstStyle/>
          <a:p>
            <a:pPr algn="ctr"/>
            <a:r>
              <a:rPr lang="en-US" sz="3100" dirty="0">
                <a:solidFill>
                  <a:schemeClr val="bg1"/>
                </a:solidFill>
                <a:latin typeface="+mn-lt"/>
              </a:rPr>
              <a:t>Katherine Johnson was a NASA mathematician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8705E9-9459-4FF3-81E9-DEE0FB8A197E}"/>
              </a:ext>
            </a:extLst>
          </p:cNvPr>
          <p:cNvSpPr txBox="1"/>
          <p:nvPr/>
        </p:nvSpPr>
        <p:spPr>
          <a:xfrm>
            <a:off x="5403558" y="1505247"/>
            <a:ext cx="3429000" cy="3847505"/>
          </a:xfrm>
          <a:prstGeom prst="wedgeRoundRectCallout">
            <a:avLst>
              <a:gd name="adj1" fmla="val 40173"/>
              <a:gd name="adj2" fmla="val 67279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Most jobs need you to use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maths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some way. Katherine used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maths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help send astronauts to the Moon!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97F7F-F2A8-4332-BA9E-A85A9448D67A}"/>
              </a:ext>
            </a:extLst>
          </p:cNvPr>
          <p:cNvSpPr txBox="1"/>
          <p:nvPr/>
        </p:nvSpPr>
        <p:spPr>
          <a:xfrm>
            <a:off x="5673437" y="207818"/>
            <a:ext cx="3378119" cy="1591032"/>
          </a:xfrm>
          <a:prstGeom prst="irregularSeal2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TRUE!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442D06D-6B3E-432D-AA5E-AECCD33CA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3" b="8263"/>
          <a:stretch>
            <a:fillRect/>
          </a:stretch>
        </p:blipFill>
        <p:spPr bwMode="auto">
          <a:xfrm>
            <a:off x="609757" y="451289"/>
            <a:ext cx="4343214" cy="457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989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24" y="2766218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Women and men</a:t>
            </a:r>
            <a:b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can go to space </a:t>
            </a:r>
            <a:b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Graphic 7" descr="Satellite">
            <a:extLst>
              <a:ext uri="{FF2B5EF4-FFF2-40B4-BE49-F238E27FC236}">
                <a16:creationId xmlns:a16="http://schemas.microsoft.com/office/drawing/2014/main" id="{B79D5252-3D1F-4FC1-AF82-1F93C0E97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741" y="1327367"/>
            <a:ext cx="914400" cy="914400"/>
          </a:xfrm>
          <a:prstGeom prst="rect">
            <a:avLst/>
          </a:prstGeom>
        </p:spPr>
      </p:pic>
      <p:pic>
        <p:nvPicPr>
          <p:cNvPr id="10" name="Graphic 9" descr="Planet">
            <a:extLst>
              <a:ext uri="{FF2B5EF4-FFF2-40B4-BE49-F238E27FC236}">
                <a16:creationId xmlns:a16="http://schemas.microsoft.com/office/drawing/2014/main" id="{7593DDB9-10B0-4390-B19E-8283E9CA1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659" y="11294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92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24" y="2766218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Men are better leaders</a:t>
            </a:r>
            <a:b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than women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Graphic 7" descr="Satellite">
            <a:extLst>
              <a:ext uri="{FF2B5EF4-FFF2-40B4-BE49-F238E27FC236}">
                <a16:creationId xmlns:a16="http://schemas.microsoft.com/office/drawing/2014/main" id="{B79D5252-3D1F-4FC1-AF82-1F93C0E97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741" y="1327367"/>
            <a:ext cx="914400" cy="914400"/>
          </a:xfrm>
          <a:prstGeom prst="rect">
            <a:avLst/>
          </a:prstGeom>
        </p:spPr>
      </p:pic>
      <p:pic>
        <p:nvPicPr>
          <p:cNvPr id="10" name="Graphic 9" descr="Planet">
            <a:extLst>
              <a:ext uri="{FF2B5EF4-FFF2-40B4-BE49-F238E27FC236}">
                <a16:creationId xmlns:a16="http://schemas.microsoft.com/office/drawing/2014/main" id="{7593DDB9-10B0-4390-B19E-8283E9CA1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659" y="11294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31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C3AAF4-43E9-4E12-B6EA-F1C6F4357B1A}"/>
              </a:ext>
            </a:extLst>
          </p:cNvPr>
          <p:cNvSpPr/>
          <p:nvPr/>
        </p:nvSpPr>
        <p:spPr>
          <a:xfrm>
            <a:off x="325619" y="427114"/>
            <a:ext cx="4531681" cy="55917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9D3C77-B95F-4E0C-9A8B-C8DDCD4C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92" y="4707731"/>
            <a:ext cx="4651908" cy="1179441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</a:rPr>
              <a:t>Alice Bunn is a Leader at the UK Space Agency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8705E9-9459-4FF3-81E9-DEE0FB8A197E}"/>
              </a:ext>
            </a:extLst>
          </p:cNvPr>
          <p:cNvSpPr txBox="1"/>
          <p:nvPr/>
        </p:nvSpPr>
        <p:spPr>
          <a:xfrm>
            <a:off x="5311001" y="1743432"/>
            <a:ext cx="3598474" cy="3881735"/>
          </a:xfrm>
          <a:prstGeom prst="wedgeRoundRectCallout">
            <a:avLst>
              <a:gd name="adj1" fmla="val 43106"/>
              <a:gd name="adj2" fmla="val -5896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Women have led countries including the UK, New Zealand, Germany,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Bangldesh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Barbados.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1C74CE-D132-4578-83B0-062BF0105FFC}"/>
              </a:ext>
            </a:extLst>
          </p:cNvPr>
          <p:cNvSpPr txBox="1"/>
          <p:nvPr/>
        </p:nvSpPr>
        <p:spPr>
          <a:xfrm>
            <a:off x="4741476" y="152400"/>
            <a:ext cx="3218677" cy="1591032"/>
          </a:xfrm>
          <a:prstGeom prst="irregularSeal2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FALSE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 descr="Alice Bunn">
            <a:extLst>
              <a:ext uri="{FF2B5EF4-FFF2-40B4-BE49-F238E27FC236}">
                <a16:creationId xmlns:a16="http://schemas.microsoft.com/office/drawing/2014/main" id="{A225B0FB-E72C-4137-8215-57FE6055354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645906" y="738095"/>
            <a:ext cx="3891105" cy="409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58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C3AAF4-43E9-4E12-B6EA-F1C6F4357B1A}"/>
              </a:ext>
            </a:extLst>
          </p:cNvPr>
          <p:cNvSpPr/>
          <p:nvPr/>
        </p:nvSpPr>
        <p:spPr>
          <a:xfrm>
            <a:off x="384464" y="144410"/>
            <a:ext cx="4468091" cy="59550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9D3C77-B95F-4E0C-9A8B-C8DDCD4C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88" y="4888502"/>
            <a:ext cx="4349841" cy="12109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>
                <a:solidFill>
                  <a:schemeClr val="bg1"/>
                </a:solidFill>
                <a:latin typeface="+mn-lt"/>
              </a:rPr>
              <a:t>Mae Jemison is a former</a:t>
            </a:r>
            <a:br>
              <a:rPr lang="en-US" sz="3100" dirty="0">
                <a:solidFill>
                  <a:schemeClr val="bg1"/>
                </a:solidFill>
                <a:latin typeface="+mn-lt"/>
              </a:rPr>
            </a:br>
            <a:r>
              <a:rPr lang="en-US" sz="3100" dirty="0">
                <a:solidFill>
                  <a:schemeClr val="bg1"/>
                </a:solidFill>
                <a:latin typeface="+mn-lt"/>
              </a:rPr>
              <a:t>NASA Astronaut </a:t>
            </a:r>
            <a:br>
              <a:rPr lang="en-US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8" name="Picture 4" descr="Mae Jemison">
            <a:extLst>
              <a:ext uri="{FF2B5EF4-FFF2-40B4-BE49-F238E27FC236}">
                <a16:creationId xmlns:a16="http://schemas.microsoft.com/office/drawing/2014/main" id="{2EFF37AA-7DCD-4FEF-9F85-1D6F3884873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443"/>
          <a:stretch>
            <a:fillRect/>
          </a:stretch>
        </p:blipFill>
        <p:spPr bwMode="auto">
          <a:xfrm>
            <a:off x="574720" y="322119"/>
            <a:ext cx="4135879" cy="4354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8705E9-9459-4FF3-81E9-DEE0FB8A197E}"/>
              </a:ext>
            </a:extLst>
          </p:cNvPr>
          <p:cNvSpPr txBox="1"/>
          <p:nvPr/>
        </p:nvSpPr>
        <p:spPr>
          <a:xfrm>
            <a:off x="5264971" y="1616478"/>
            <a:ext cx="3304309" cy="3341668"/>
          </a:xfrm>
          <a:prstGeom prst="wedgeRoundRectCallout">
            <a:avLst>
              <a:gd name="adj1" fmla="val 40173"/>
              <a:gd name="adj2" fmla="val 67279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501 men and 65 women have been to space.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Helen Sharman was the UK’s first astronaut!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97F7F-F2A8-4332-BA9E-A85A9448D67A}"/>
              </a:ext>
            </a:extLst>
          </p:cNvPr>
          <p:cNvSpPr txBox="1"/>
          <p:nvPr/>
        </p:nvSpPr>
        <p:spPr>
          <a:xfrm>
            <a:off x="5765881" y="249382"/>
            <a:ext cx="3378119" cy="1591032"/>
          </a:xfrm>
          <a:prstGeom prst="irregularSeal2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TRUE!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96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24" y="2766218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All scientists are men </a:t>
            </a:r>
            <a:b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Graphic 7" descr="Satellite">
            <a:extLst>
              <a:ext uri="{FF2B5EF4-FFF2-40B4-BE49-F238E27FC236}">
                <a16:creationId xmlns:a16="http://schemas.microsoft.com/office/drawing/2014/main" id="{B79D5252-3D1F-4FC1-AF82-1F93C0E97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741" y="1327367"/>
            <a:ext cx="914400" cy="914400"/>
          </a:xfrm>
          <a:prstGeom prst="rect">
            <a:avLst/>
          </a:prstGeom>
        </p:spPr>
      </p:pic>
      <p:pic>
        <p:nvPicPr>
          <p:cNvPr id="10" name="Graphic 9" descr="Planet">
            <a:extLst>
              <a:ext uri="{FF2B5EF4-FFF2-40B4-BE49-F238E27FC236}">
                <a16:creationId xmlns:a16="http://schemas.microsoft.com/office/drawing/2014/main" id="{7593DDB9-10B0-4390-B19E-8283E9CA1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659" y="11294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8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C3AAF4-43E9-4E12-B6EA-F1C6F4357B1A}"/>
              </a:ext>
            </a:extLst>
          </p:cNvPr>
          <p:cNvSpPr/>
          <p:nvPr/>
        </p:nvSpPr>
        <p:spPr>
          <a:xfrm>
            <a:off x="727363" y="540327"/>
            <a:ext cx="3304309" cy="5143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9D3C77-B95F-4E0C-9A8B-C8DDCD4C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94" y="4753420"/>
            <a:ext cx="3148445" cy="1210961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</a:rPr>
              <a:t>Beatrice Tinsley was an Astronomer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8705E9-9459-4FF3-81E9-DEE0FB8A197E}"/>
              </a:ext>
            </a:extLst>
          </p:cNvPr>
          <p:cNvSpPr txBox="1"/>
          <p:nvPr/>
        </p:nvSpPr>
        <p:spPr>
          <a:xfrm>
            <a:off x="4911680" y="1830095"/>
            <a:ext cx="3304309" cy="2281476"/>
          </a:xfrm>
          <a:prstGeom prst="wedgeRoundRectCallout">
            <a:avLst>
              <a:gd name="adj1" fmla="val 44261"/>
              <a:gd name="adj2" fmla="val 700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Astronomers are scientists who study objects in space.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54A0CE5-57F1-41AA-9E9D-D6ED5FE10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8" b="-933"/>
          <a:stretch/>
        </p:blipFill>
        <p:spPr bwMode="auto">
          <a:xfrm>
            <a:off x="1158563" y="771607"/>
            <a:ext cx="2572424" cy="390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1C74CE-D132-4578-83B0-062BF0105FFC}"/>
              </a:ext>
            </a:extLst>
          </p:cNvPr>
          <p:cNvSpPr txBox="1"/>
          <p:nvPr/>
        </p:nvSpPr>
        <p:spPr>
          <a:xfrm>
            <a:off x="4232321" y="239063"/>
            <a:ext cx="3218677" cy="1591032"/>
          </a:xfrm>
          <a:prstGeom prst="irregularSeal2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FALSE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41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24" y="2766218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best science shows</a:t>
            </a:r>
            <a:b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are presented by men </a:t>
            </a:r>
            <a:b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Graphic 7" descr="Satellite">
            <a:extLst>
              <a:ext uri="{FF2B5EF4-FFF2-40B4-BE49-F238E27FC236}">
                <a16:creationId xmlns:a16="http://schemas.microsoft.com/office/drawing/2014/main" id="{B79D5252-3D1F-4FC1-AF82-1F93C0E97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741" y="1327367"/>
            <a:ext cx="914400" cy="914400"/>
          </a:xfrm>
          <a:prstGeom prst="rect">
            <a:avLst/>
          </a:prstGeom>
        </p:spPr>
      </p:pic>
      <p:pic>
        <p:nvPicPr>
          <p:cNvPr id="10" name="Graphic 9" descr="Planet">
            <a:extLst>
              <a:ext uri="{FF2B5EF4-FFF2-40B4-BE49-F238E27FC236}">
                <a16:creationId xmlns:a16="http://schemas.microsoft.com/office/drawing/2014/main" id="{7593DDB9-10B0-4390-B19E-8283E9CA1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659" y="11294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1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260778-813D-45DA-87C3-9F44B981A54D}"/>
              </a:ext>
            </a:extLst>
          </p:cNvPr>
          <p:cNvSpPr/>
          <p:nvPr/>
        </p:nvSpPr>
        <p:spPr>
          <a:xfrm>
            <a:off x="4436916" y="1103026"/>
            <a:ext cx="3688773" cy="49798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D326546-93F3-4704-B933-436602BEB2C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3" r="14433"/>
          <a:stretch>
            <a:fillRect/>
          </a:stretch>
        </p:blipFill>
        <p:spPr bwMode="auto">
          <a:xfrm>
            <a:off x="4802109" y="1360417"/>
            <a:ext cx="2958389" cy="31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3821051D-7252-4D33-9C33-84DC515A2B32}"/>
              </a:ext>
            </a:extLst>
          </p:cNvPr>
          <p:cNvSpPr txBox="1">
            <a:spLocks/>
          </p:cNvSpPr>
          <p:nvPr/>
        </p:nvSpPr>
        <p:spPr>
          <a:xfrm>
            <a:off x="4436915" y="4732435"/>
            <a:ext cx="3688774" cy="12109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Maggie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Aderin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-Pocock is a TV presenter and a space scientist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81FC83-A84F-4489-9E3C-F3F91B5A7A76}"/>
              </a:ext>
            </a:extLst>
          </p:cNvPr>
          <p:cNvSpPr txBox="1"/>
          <p:nvPr/>
        </p:nvSpPr>
        <p:spPr>
          <a:xfrm>
            <a:off x="811948" y="1648738"/>
            <a:ext cx="3304309" cy="2826306"/>
          </a:xfrm>
          <a:prstGeom prst="wedgeRoundRectCallout">
            <a:avLst>
              <a:gd name="adj1" fmla="val -57626"/>
              <a:gd name="adj2" fmla="val 7536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Lots of men and women present great science shows on TV and YouTube.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C30A81-6804-4DF3-B950-988EBB39B1C2}"/>
              </a:ext>
            </a:extLst>
          </p:cNvPr>
          <p:cNvSpPr txBox="1"/>
          <p:nvPr/>
        </p:nvSpPr>
        <p:spPr>
          <a:xfrm>
            <a:off x="1218238" y="119088"/>
            <a:ext cx="3218677" cy="1591032"/>
          </a:xfrm>
          <a:prstGeom prst="irregularSeal2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FALSE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179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24" y="2766218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Most of the first computer programmers were women</a:t>
            </a:r>
            <a:b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Graphic 7" descr="Satellite">
            <a:extLst>
              <a:ext uri="{FF2B5EF4-FFF2-40B4-BE49-F238E27FC236}">
                <a16:creationId xmlns:a16="http://schemas.microsoft.com/office/drawing/2014/main" id="{B79D5252-3D1F-4FC1-AF82-1F93C0E97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741" y="1327367"/>
            <a:ext cx="914400" cy="914400"/>
          </a:xfrm>
          <a:prstGeom prst="rect">
            <a:avLst/>
          </a:prstGeom>
        </p:spPr>
      </p:pic>
      <p:pic>
        <p:nvPicPr>
          <p:cNvPr id="10" name="Graphic 9" descr="Planet">
            <a:extLst>
              <a:ext uri="{FF2B5EF4-FFF2-40B4-BE49-F238E27FC236}">
                <a16:creationId xmlns:a16="http://schemas.microsoft.com/office/drawing/2014/main" id="{7593DDB9-10B0-4390-B19E-8283E9CA1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659" y="11294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25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7AFF32-8AB8-475A-86BA-86164969877A}"/>
              </a:ext>
            </a:extLst>
          </p:cNvPr>
          <p:cNvSpPr/>
          <p:nvPr/>
        </p:nvSpPr>
        <p:spPr>
          <a:xfrm>
            <a:off x="4156363" y="394853"/>
            <a:ext cx="4561609" cy="554874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00" name="Picture 4" descr="Dorothy Vaughan">
            <a:extLst>
              <a:ext uri="{FF2B5EF4-FFF2-40B4-BE49-F238E27FC236}">
                <a16:creationId xmlns:a16="http://schemas.microsoft.com/office/drawing/2014/main" id="{53B71480-5E9B-4779-9586-57940D32423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8" b="11878"/>
          <a:stretch>
            <a:fillRect/>
          </a:stretch>
        </p:blipFill>
        <p:spPr bwMode="auto">
          <a:xfrm>
            <a:off x="4487243" y="616953"/>
            <a:ext cx="3825484" cy="402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33BAA1C4-6DD4-48CA-8799-EF7CD7883789}"/>
              </a:ext>
            </a:extLst>
          </p:cNvPr>
          <p:cNvSpPr txBox="1">
            <a:spLocks/>
          </p:cNvSpPr>
          <p:nvPr/>
        </p:nvSpPr>
        <p:spPr>
          <a:xfrm>
            <a:off x="4156363" y="4433841"/>
            <a:ext cx="4707086" cy="12109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Dorothy Vaughan was a NASA computer programmer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982674-21A7-46C5-BBB2-AC8179EAD491}"/>
              </a:ext>
            </a:extLst>
          </p:cNvPr>
          <p:cNvSpPr txBox="1"/>
          <p:nvPr/>
        </p:nvSpPr>
        <p:spPr>
          <a:xfrm>
            <a:off x="562951" y="1486765"/>
            <a:ext cx="3281681" cy="2826306"/>
          </a:xfrm>
          <a:prstGeom prst="wedgeRoundRectCallout">
            <a:avLst>
              <a:gd name="adj1" fmla="val -45991"/>
              <a:gd name="adj2" fmla="val 8139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Many black, women wrote computer code for NASA in the 1950s.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B0F9FD-E3A5-49DF-8915-1A7177301587}"/>
              </a:ext>
            </a:extLst>
          </p:cNvPr>
          <p:cNvSpPr txBox="1"/>
          <p:nvPr/>
        </p:nvSpPr>
        <p:spPr>
          <a:xfrm>
            <a:off x="1155235" y="0"/>
            <a:ext cx="3166568" cy="1591032"/>
          </a:xfrm>
          <a:prstGeom prst="irregularSeal2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5831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a444fc57-37b7-46c6-b710-bb113273ddce"/>
</p:tagLst>
</file>

<file path=ppt/theme/theme1.xml><?xml version="1.0" encoding="utf-8"?>
<a:theme xmlns:a="http://schemas.openxmlformats.org/drawingml/2006/main" name="Presentation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o" id="{AE25CF24-7035-4394-8C30-EF1394BAA3C2}" vid="{FDC0CF3E-6015-4788-BDEA-6452A7E9D361}"/>
    </a:ext>
  </a:extLst>
</a:theme>
</file>

<file path=ppt/theme/theme2.xml><?xml version="1.0" encoding="utf-8"?>
<a:theme xmlns:a="http://schemas.openxmlformats.org/drawingml/2006/main" name="1_Presentation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o" id="{AE25CF24-7035-4394-8C30-EF1394BAA3C2}" vid="{FDC0CF3E-6015-4788-BDEA-6452A7E9D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B3BEB9A10D8E459BD47AF5D8FA3DB7" ma:contentTypeVersion="17" ma:contentTypeDescription="Create a new document." ma:contentTypeScope="" ma:versionID="acce38cdcdd209e2068a4fe1991d3f22">
  <xsd:schema xmlns:xsd="http://www.w3.org/2001/XMLSchema" xmlns:xs="http://www.w3.org/2001/XMLSchema" xmlns:p="http://schemas.microsoft.com/office/2006/metadata/properties" xmlns:ns2="feffa93e-cba6-43bb-8a73-15ac29ca5438" xmlns:ns3="bc488e00-68d8-4541-a084-0abf67b939b2" targetNamespace="http://schemas.microsoft.com/office/2006/metadata/properties" ma:root="true" ma:fieldsID="d99088ead1af2392a1b2a498826aa3db" ns2:_="" ns3:_="">
    <xsd:import namespace="feffa93e-cba6-43bb-8a73-15ac29ca5438"/>
    <xsd:import namespace="bc488e00-68d8-4541-a084-0abf67b939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ffa93e-cba6-43bb-8a73-15ac29ca5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3fea976-0fb7-4036-bc8a-08177e9f58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488e00-68d8-4541-a084-0abf67b939b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084d4fb-5e41-4287-a99d-6d48a46c404c}" ma:internalName="TaxCatchAll" ma:showField="CatchAllData" ma:web="bc488e00-68d8-4541-a084-0abf67b939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ffa93e-cba6-43bb-8a73-15ac29ca5438">
      <Terms xmlns="http://schemas.microsoft.com/office/infopath/2007/PartnerControls"/>
    </lcf76f155ced4ddcb4097134ff3c332f>
    <TaxCatchAll xmlns="bc488e00-68d8-4541-a084-0abf67b939b2" xsi:nil="true"/>
  </documentManagement>
</p:properties>
</file>

<file path=customXml/itemProps1.xml><?xml version="1.0" encoding="utf-8"?>
<ds:datastoreItem xmlns:ds="http://schemas.openxmlformats.org/officeDocument/2006/customXml" ds:itemID="{651BCB5A-66E1-475E-9BF2-E9AE688139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ECFA0C-4406-4027-B209-0486803114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ffa93e-cba6-43bb-8a73-15ac29ca5438"/>
    <ds:schemaRef ds:uri="bc488e00-68d8-4541-a084-0abf67b939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3BA705-890E-4534-A8E7-DB2EDCDF7602}">
  <ds:schemaRefs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791a3972-3edb-4668-b9f5-82433036a3a0"/>
    <ds:schemaRef ds:uri="http://schemas.microsoft.com/office/2006/metadata/properties"/>
    <ds:schemaRef ds:uri="http://schemas.microsoft.com/office/infopath/2007/PartnerControls"/>
    <ds:schemaRef ds:uri="feffa93e-cba6-43bb-8a73-15ac29ca5438"/>
    <ds:schemaRef ds:uri="bc488e00-68d8-4541-a084-0abf67b939b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1064</Words>
  <Application>Microsoft Office PowerPoint</Application>
  <PresentationFormat>On-screen Show (4:3)</PresentationFormat>
  <Paragraphs>147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Presentation2</vt:lpstr>
      <vt:lpstr>1_Presentation2</vt:lpstr>
      <vt:lpstr>Space for Everyone Quiz True or False…</vt:lpstr>
      <vt:lpstr>Women and men can go to space  </vt:lpstr>
      <vt:lpstr>Mae Jemison is a former NASA Astronaut  </vt:lpstr>
      <vt:lpstr>All scientists are men  </vt:lpstr>
      <vt:lpstr>Beatrice Tinsley was an Astronomer </vt:lpstr>
      <vt:lpstr>The best science shows are presented by men  </vt:lpstr>
      <vt:lpstr>PowerPoint Presentation</vt:lpstr>
      <vt:lpstr>Most of the first computer programmers were women </vt:lpstr>
      <vt:lpstr>PowerPoint Presentation</vt:lpstr>
      <vt:lpstr>Women can be engineers </vt:lpstr>
      <vt:lpstr>PowerPoint Presentation</vt:lpstr>
      <vt:lpstr>Men don’t care about plants and animals </vt:lpstr>
      <vt:lpstr>Piers Sellers, NASA astronaut and climate change scientist </vt:lpstr>
      <vt:lpstr>Women are better at writing than men  </vt:lpstr>
      <vt:lpstr>Anthony Aveni is an astronomer and author of many books, including some children’s books </vt:lpstr>
      <vt:lpstr>Men are braver than women  </vt:lpstr>
      <vt:lpstr>Ursula Marvin was an Explorer. She travelled to Antarctica to study meteorites found there.</vt:lpstr>
      <vt:lpstr>Women can be maths experts</vt:lpstr>
      <vt:lpstr>Katherine Johnson was a NASA mathematician</vt:lpstr>
      <vt:lpstr>Men are better leaders than women</vt:lpstr>
      <vt:lpstr>Alice Bunn is a Leader at the UK Space Agency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you ever looked at the stars at night and imagined pictures in them?</dc:title>
  <dc:creator>Claydon, Jennifer</dc:creator>
  <cp:lastModifiedBy>Alison Keen</cp:lastModifiedBy>
  <cp:revision>25</cp:revision>
  <dcterms:created xsi:type="dcterms:W3CDTF">2020-08-28T10:46:06Z</dcterms:created>
  <dcterms:modified xsi:type="dcterms:W3CDTF">2023-09-28T14:28:28Z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0x0101009D18BEAC03C71146AF56A49B1E9D8B3E</vt:lpwstr>
  </property>
  <property fmtid="{D5CDD505-2E9C-101B-9397-08002B2CF9AE}" pid="3" name="MediaServiceImageTags">
    <vt:lpwstr/>
  </property>
</Properties>
</file>